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11" r:id="rId1"/>
  </p:sldMasterIdLst>
  <p:notesMasterIdLst>
    <p:notesMasterId r:id="rId72"/>
  </p:notesMasterIdLst>
  <p:handoutMasterIdLst>
    <p:handoutMasterId r:id="rId73"/>
  </p:handoutMasterIdLst>
  <p:sldIdLst>
    <p:sldId id="256" r:id="rId2"/>
    <p:sldId id="593" r:id="rId3"/>
    <p:sldId id="619" r:id="rId4"/>
    <p:sldId id="737" r:id="rId5"/>
    <p:sldId id="736" r:id="rId6"/>
    <p:sldId id="718" r:id="rId7"/>
    <p:sldId id="719" r:id="rId8"/>
    <p:sldId id="609" r:id="rId9"/>
    <p:sldId id="635" r:id="rId10"/>
    <p:sldId id="720" r:id="rId11"/>
    <p:sldId id="606" r:id="rId12"/>
    <p:sldId id="726" r:id="rId13"/>
    <p:sldId id="746" r:id="rId14"/>
    <p:sldId id="727" r:id="rId15"/>
    <p:sldId id="725" r:id="rId16"/>
    <p:sldId id="729" r:id="rId17"/>
    <p:sldId id="731" r:id="rId18"/>
    <p:sldId id="732" r:id="rId19"/>
    <p:sldId id="734" r:id="rId20"/>
    <p:sldId id="733" r:id="rId21"/>
    <p:sldId id="735" r:id="rId22"/>
    <p:sldId id="730" r:id="rId23"/>
    <p:sldId id="620" r:id="rId24"/>
    <p:sldId id="728" r:id="rId25"/>
    <p:sldId id="721" r:id="rId26"/>
    <p:sldId id="722" r:id="rId27"/>
    <p:sldId id="723" r:id="rId28"/>
    <p:sldId id="724" r:id="rId29"/>
    <p:sldId id="738" r:id="rId30"/>
    <p:sldId id="739" r:id="rId31"/>
    <p:sldId id="614" r:id="rId32"/>
    <p:sldId id="613" r:id="rId33"/>
    <p:sldId id="617" r:id="rId34"/>
    <p:sldId id="744" r:id="rId35"/>
    <p:sldId id="745" r:id="rId36"/>
    <p:sldId id="624" r:id="rId37"/>
    <p:sldId id="625" r:id="rId38"/>
    <p:sldId id="626" r:id="rId39"/>
    <p:sldId id="627" r:id="rId40"/>
    <p:sldId id="615" r:id="rId41"/>
    <p:sldId id="628" r:id="rId42"/>
    <p:sldId id="630" r:id="rId43"/>
    <p:sldId id="629" r:id="rId44"/>
    <p:sldId id="740" r:id="rId45"/>
    <p:sldId id="741" r:id="rId46"/>
    <p:sldId id="742" r:id="rId47"/>
    <p:sldId id="743" r:id="rId48"/>
    <p:sldId id="587" r:id="rId49"/>
    <p:sldId id="493" r:id="rId50"/>
    <p:sldId id="558" r:id="rId51"/>
    <p:sldId id="559" r:id="rId52"/>
    <p:sldId id="561" r:id="rId53"/>
    <p:sldId id="565" r:id="rId54"/>
    <p:sldId id="567" r:id="rId55"/>
    <p:sldId id="568" r:id="rId56"/>
    <p:sldId id="569" r:id="rId57"/>
    <p:sldId id="570" r:id="rId58"/>
    <p:sldId id="582" r:id="rId59"/>
    <p:sldId id="572" r:id="rId60"/>
    <p:sldId id="583" r:id="rId61"/>
    <p:sldId id="621" r:id="rId62"/>
    <p:sldId id="622" r:id="rId63"/>
    <p:sldId id="573" r:id="rId64"/>
    <p:sldId id="574" r:id="rId65"/>
    <p:sldId id="578" r:id="rId66"/>
    <p:sldId id="579" r:id="rId67"/>
    <p:sldId id="580" r:id="rId68"/>
    <p:sldId id="575" r:id="rId69"/>
    <p:sldId id="576" r:id="rId70"/>
    <p:sldId id="577" r:id="rId71"/>
  </p:sldIdLst>
  <p:sldSz cx="12192000" cy="6858000"/>
  <p:notesSz cx="70104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5715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11430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7145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22860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8575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34290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40005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45720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1039B"/>
    <a:srgbClr val="FF9900"/>
    <a:srgbClr val="AD278D"/>
    <a:srgbClr val="8C4881"/>
    <a:srgbClr val="FF6699"/>
    <a:srgbClr val="DE8400"/>
    <a:srgbClr val="3CCE3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06" autoAdjust="0"/>
    <p:restoredTop sz="95000"/>
  </p:normalViewPr>
  <p:slideViewPr>
    <p:cSldViewPr snapToGrid="0">
      <p:cViewPr varScale="1">
        <p:scale>
          <a:sx n="139" d="100"/>
          <a:sy n="139" d="100"/>
        </p:scale>
        <p:origin x="59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79" d="100"/>
        <a:sy n="279" d="100"/>
      </p:scale>
      <p:origin x="0" y="99264"/>
    </p:cViewPr>
  </p:sorterViewPr>
  <p:notesViewPr>
    <p:cSldViewPr snapToGrid="0">
      <p:cViewPr varScale="1">
        <p:scale>
          <a:sx n="55" d="100"/>
          <a:sy n="55" d="100"/>
        </p:scale>
        <p:origin x="-1470" y="-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049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81050" y="798513"/>
            <a:ext cx="5461000" cy="307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</p:spTree>
    <p:extLst>
      <p:ext uri="{BB962C8B-B14F-4D97-AF65-F5344CB8AC3E}">
        <p14:creationId xmlns:p14="http://schemas.microsoft.com/office/powerpoint/2010/main" val="2207781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5715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11430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7145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22860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8575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290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005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5720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CE53E67C-FCFB-4F13-8CBB-1127B4C13A40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521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ABBE84E6-1030-4E71-A480-459FEB5442FA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5529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1337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702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60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21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61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902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62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183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D8D2D7B1-1A2C-4053-9490-F532F53EA153}" type="slidenum">
              <a:rPr lang="en-US" altLang="en-US" sz="1200"/>
              <a:pPr/>
              <a:t>63</a:t>
            </a:fld>
            <a:endParaRPr lang="en-US" altLang="en-US" sz="1200"/>
          </a:p>
        </p:txBody>
      </p:sp>
      <p:sp>
        <p:nvSpPr>
          <p:cNvPr id="849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277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036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D8DD945-1AF6-4F34-8499-591BE6F82CEE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8704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297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067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9A56FF4-B6B8-4688-9561-C26BF64BC76F}" type="slidenum">
              <a:rPr lang="en-US" altLang="en-US" sz="1200"/>
              <a:pPr/>
              <a:t>65</a:t>
            </a:fld>
            <a:endParaRPr lang="en-US" altLang="en-US" sz="1200"/>
          </a:p>
        </p:txBody>
      </p:sp>
      <p:sp>
        <p:nvSpPr>
          <p:cNvPr id="890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078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258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B000A44-0106-460D-B45C-2070B5E75868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9113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181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169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DC2C90F-436A-4522-B481-DBDD787BBBF3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692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A942D4A-B74B-40EA-88B4-8F8BF24C1E92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3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0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EB747AC-FB42-4DC4-B31C-EE9CB24A29EE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5908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9085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216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3A44ED4-B2FC-40BF-A198-3F0A4D392333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508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3159E832-D1B4-4B79-B5B5-AD6B56457876}" type="slidenum">
              <a:rPr lang="en-US" altLang="en-US" sz="1200"/>
              <a:pPr/>
              <a:t>70</a:t>
            </a:fld>
            <a:endParaRPr lang="en-US" alt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</p:spPr>
      </p:sp>
      <p:sp>
        <p:nvSpPr>
          <p:cNvPr id="63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394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832BE01-EDC8-45AE-A476-C695D1EB4DF7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5928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9289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72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67F65023-7BF7-4AE6-B04A-26C85E6D5137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5969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9699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824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A84981A-35CD-4FD1-A94C-6DDC9FD83C12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60109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109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25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687523C-A454-4CA2-BF9A-C164394112B6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6021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21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623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6471F53E-E72C-4A35-B7F3-C431C2E3162F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603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3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591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25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881C98-E265-4186-AC5A-12B644103389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604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6913"/>
            <a:ext cx="6184900" cy="34798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4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92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>
            <a:lvl1pPr algn="ctr">
              <a:defRPr u="none" baseline="0">
                <a:solidFill>
                  <a:srgbClr val="DE8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1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0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1CDF6-63A3-7441-825E-A321579A905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F5D879-AB69-4422-A7DC-325346367C9C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983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2C884-E3E0-9545-9EEC-90F279DF966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A5097-5A82-4E10-9D05-AD36CE0557D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0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53955-71C4-784B-B2E5-570BAC65E56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33F3A-FF46-4CFA-83F2-3339888C9B0E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442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28600"/>
            <a:ext cx="10972800" cy="914400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22400" y="1371600"/>
            <a:ext cx="4927600" cy="480060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371600"/>
            <a:ext cx="4927600" cy="480060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2235200" y="6477000"/>
            <a:ext cx="2641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© Lethbridge/Laganière 2012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9: Architecting and designing software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606A57-500D-452F-A13A-FA1651694E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2487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35"/>
            <a:ext cx="10972800" cy="698948"/>
          </a:xfrm>
        </p:spPr>
        <p:txBody>
          <a:bodyPr/>
          <a:lstStyle>
            <a:lvl1pPr>
              <a:defRPr sz="3600" u="none" baseline="0">
                <a:solidFill>
                  <a:srgbClr val="DE8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38138"/>
            <a:ext cx="10972800" cy="4987629"/>
          </a:xfrm>
        </p:spPr>
        <p:txBody>
          <a:bodyPr/>
          <a:lstStyle>
            <a:lvl1pPr>
              <a:defRPr sz="2700">
                <a:latin typeface="+mn-lt"/>
              </a:defRPr>
            </a:lvl1pPr>
            <a:lvl2pPr>
              <a:defRPr sz="225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575">
                <a:latin typeface="+mn-lt"/>
              </a:defRPr>
            </a:lvl4pPr>
            <a:lvl5pPr>
              <a:defRPr sz="1575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55A833-F9D8-F94E-A624-F22E876330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5/4/22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960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8"/>
          </a:xfrm>
        </p:spPr>
        <p:txBody>
          <a:bodyPr anchor="b"/>
          <a:lstStyle>
            <a:lvl1pPr marL="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94664-F699-DB42-8CC0-2E9C933A58F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D3DFE-6B71-4D3C-8931-2EEF0E8559B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837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1D0DF-DEFA-3941-9593-12C70E3F049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2728F-C150-42D0-B0C3-C0979554D0A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0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6CF7C-24C9-2C45-9C24-4F8154DAD6C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B2D9D-C963-4C5D-9657-6DAD47F750F6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271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42623-2795-5546-9F54-B1FF951BCC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679035-FD90-43C6-9A04-3596202BD13C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18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DF4E1-6A12-E04A-9CB3-8CDF45CB7C5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FAF39-BD03-4E79-A61F-5E51E08E82D1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144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0"/>
            <a:ext cx="4011084" cy="1162050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3"/>
            <a:ext cx="4011084" cy="4691063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F1281-509C-A94A-B6F4-DA198DAF23F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7C51C2-15BC-444C-B9F2-213F9CFCA6D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77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3"/>
            <a:ext cx="7315200" cy="566738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2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98A63-6D25-E140-B9A3-859E3F1D49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72B1D-A706-46DE-AE63-402C0052FDE8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81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034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153"/>
            <a:ext cx="2844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F12BA26-4F48-7944-9284-F2989996F9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153"/>
            <a:ext cx="3860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34655"/>
            <a:ext cx="2844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DE2D32-EBB3-479D-A20A-D25324940D10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8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950" u="sng" kern="1200">
          <a:solidFill>
            <a:srgbClr val="DE84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5pPr>
      <a:lvl6pPr marL="51435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6pPr>
      <a:lvl7pPr marL="102870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7pPr>
      <a:lvl8pPr marL="154305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8pPr>
      <a:lvl9pPr marL="205740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9pPr>
    </p:titleStyle>
    <p:bodyStyle>
      <a:lvl1pPr marL="385763" indent="-3857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819" indent="-32146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hyperlink" Target="https://en.wiktionary.org/wiki/securability" TargetMode="External"/><Relationship Id="rId21" Type="http://schemas.openxmlformats.org/officeDocument/2006/relationships/hyperlink" Target="https://en.wiktionary.org/wiki/manageability" TargetMode="External"/><Relationship Id="rId42" Type="http://schemas.openxmlformats.org/officeDocument/2006/relationships/hyperlink" Target="https://en.wikipedia.org/wiki/Accessibility" TargetMode="External"/><Relationship Id="rId47" Type="http://schemas.openxmlformats.org/officeDocument/2006/relationships/hyperlink" Target="https://en.wikipedia.org/wiki/Auditability" TargetMode="External"/><Relationship Id="rId63" Type="http://schemas.openxmlformats.org/officeDocument/2006/relationships/hyperlink" Target="https://en.wikipedia.org/wiki/Operability" TargetMode="External"/><Relationship Id="rId68" Type="http://schemas.openxmlformats.org/officeDocument/2006/relationships/hyperlink" Target="https://en.wikipedia.org/wiki/Capability_(systems_engineering)" TargetMode="External"/><Relationship Id="rId16" Type="http://schemas.openxmlformats.org/officeDocument/2006/relationships/hyperlink" Target="https://en.wikipedia.org/wiki/Data_corruption" TargetMode="External"/><Relationship Id="rId11" Type="http://schemas.openxmlformats.org/officeDocument/2006/relationships/hyperlink" Target="https://en.wikipedia.org/wiki/Fault-tolerance" TargetMode="External"/><Relationship Id="rId32" Type="http://schemas.openxmlformats.org/officeDocument/2006/relationships/hyperlink" Target="https://en.wiktionary.org/wiki/tailorability" TargetMode="External"/><Relationship Id="rId37" Type="http://schemas.openxmlformats.org/officeDocument/2006/relationships/hyperlink" Target="https://en.wiktionary.org/wiki/ubiquity" TargetMode="External"/><Relationship Id="rId53" Type="http://schemas.openxmlformats.org/officeDocument/2006/relationships/hyperlink" Target="https://en.wikipedia.org/wiki/Correctness_(computer_science)" TargetMode="External"/><Relationship Id="rId58" Type="http://schemas.openxmlformats.org/officeDocument/2006/relationships/hyperlink" Target="https://en.wiktionary.org/wiki/demonstrability" TargetMode="External"/><Relationship Id="rId74" Type="http://schemas.openxmlformats.org/officeDocument/2006/relationships/hyperlink" Target="https://en.wikipedia.org/wiki/Repeatability" TargetMode="External"/><Relationship Id="rId79" Type="http://schemas.openxmlformats.org/officeDocument/2006/relationships/hyperlink" Target="https://en.wikipedia.org/wiki/Robustness_(computer_science)" TargetMode="External"/><Relationship Id="rId5" Type="http://schemas.openxmlformats.org/officeDocument/2006/relationships/hyperlink" Target="https://en.wikipedia.org/wiki/Durability_(database_systems)" TargetMode="External"/><Relationship Id="rId61" Type="http://schemas.openxmlformats.org/officeDocument/2006/relationships/hyperlink" Target="https://en.wiktionary.org/wiki/modifiability" TargetMode="External"/><Relationship Id="rId19" Type="http://schemas.openxmlformats.org/officeDocument/2006/relationships/hyperlink" Target="https://en.wikipedia.org/wiki/Learnability" TargetMode="External"/><Relationship Id="rId14" Type="http://schemas.openxmlformats.org/officeDocument/2006/relationships/hyperlink" Target="https://en.wiktionary.org/wiki/inspectability" TargetMode="External"/><Relationship Id="rId22" Type="http://schemas.openxmlformats.org/officeDocument/2006/relationships/hyperlink" Target="https://en.wikipedia.org/wiki/Scalability" TargetMode="External"/><Relationship Id="rId27" Type="http://schemas.openxmlformats.org/officeDocument/2006/relationships/hyperlink" Target="https://en.wikipedia.org/wiki/Simplicity" TargetMode="External"/><Relationship Id="rId30" Type="http://schemas.openxmlformats.org/officeDocument/2006/relationships/hyperlink" Target="https://en.wikipedia.org/wiki/Survivability" TargetMode="External"/><Relationship Id="rId35" Type="http://schemas.openxmlformats.org/officeDocument/2006/relationships/hyperlink" Target="https://en.wikipedia.org/wiki/Traceability" TargetMode="External"/><Relationship Id="rId43" Type="http://schemas.openxmlformats.org/officeDocument/2006/relationships/hyperlink" Target="https://en.wikipedia.org/wiki/Accuracy" TargetMode="External"/><Relationship Id="rId48" Type="http://schemas.openxmlformats.org/officeDocument/2006/relationships/hyperlink" Target="https://en.wikipedia.org/wiki/Autonomy" TargetMode="External"/><Relationship Id="rId56" Type="http://schemas.openxmlformats.org/officeDocument/2006/relationships/hyperlink" Target="https://en.wiktionary.org/wiki/degradability" TargetMode="External"/><Relationship Id="rId64" Type="http://schemas.openxmlformats.org/officeDocument/2006/relationships/hyperlink" Target="https://en.wikipedia.org/wiki/Orthogonality#Computer_science" TargetMode="External"/><Relationship Id="rId69" Type="http://schemas.openxmlformats.org/officeDocument/2006/relationships/hyperlink" Target="https://en.wiktionary.org/wiki/producibility" TargetMode="External"/><Relationship Id="rId77" Type="http://schemas.openxmlformats.org/officeDocument/2006/relationships/hyperlink" Target="https://en.wikipedia.org/wiki/Responsiveness" TargetMode="External"/><Relationship Id="rId8" Type="http://schemas.openxmlformats.org/officeDocument/2006/relationships/hyperlink" Target="https://en.wikipedia.org/wiki/Evolvability" TargetMode="External"/><Relationship Id="rId51" Type="http://schemas.openxmlformats.org/officeDocument/2006/relationships/hyperlink" Target="https://en.wikipedia.org/wiki/Composability" TargetMode="External"/><Relationship Id="rId72" Type="http://schemas.openxmlformats.org/officeDocument/2006/relationships/hyperlink" Target="https://en.wikipedia.org/wiki/Relevance" TargetMode="External"/><Relationship Id="rId80" Type="http://schemas.openxmlformats.org/officeDocument/2006/relationships/hyperlink" Target="https://en.wikipedia.org/wiki/Safety" TargetMode="External"/><Relationship Id="rId3" Type="http://schemas.openxmlformats.org/officeDocument/2006/relationships/hyperlink" Target="https://en.wikipedia.org/wiki/Discoverability" TargetMode="External"/><Relationship Id="rId12" Type="http://schemas.openxmlformats.org/officeDocument/2006/relationships/hyperlink" Target="https://en.wikipedia.org/wiki/Fidelity" TargetMode="External"/><Relationship Id="rId17" Type="http://schemas.openxmlformats.org/officeDocument/2006/relationships/hyperlink" Target="https://en.wikipedia.org/wiki/Interchangeable_parts" TargetMode="External"/><Relationship Id="rId25" Type="http://schemas.openxmlformats.org/officeDocument/2006/relationships/hyperlink" Target="https://en.wikipedia.org/wiki/Serviceability_(computer)" TargetMode="External"/><Relationship Id="rId33" Type="http://schemas.openxmlformats.org/officeDocument/2006/relationships/hyperlink" Target="https://en.wikipedia.org/wiki/Testability" TargetMode="External"/><Relationship Id="rId38" Type="http://schemas.openxmlformats.org/officeDocument/2006/relationships/hyperlink" Target="https://en.wikipedia.org/wiki/Understandability" TargetMode="External"/><Relationship Id="rId46" Type="http://schemas.openxmlformats.org/officeDocument/2006/relationships/hyperlink" Target="https://en.wikipedia.org/wiki/Agility" TargetMode="External"/><Relationship Id="rId59" Type="http://schemas.openxmlformats.org/officeDocument/2006/relationships/hyperlink" Target="https://en.wikipedia.org/wiki/Dependability" TargetMode="External"/><Relationship Id="rId67" Type="http://schemas.openxmlformats.org/officeDocument/2006/relationships/hyperlink" Target="https://en.wikipedia.org/wiki/Predictability" TargetMode="External"/><Relationship Id="rId20" Type="http://schemas.openxmlformats.org/officeDocument/2006/relationships/hyperlink" Target="https://en.wikipedia.org/wiki/Maintainability" TargetMode="External"/><Relationship Id="rId41" Type="http://schemas.openxmlformats.org/officeDocument/2006/relationships/hyperlink" Target="https://en.wikipedia.org/wiki/Usability" TargetMode="External"/><Relationship Id="rId54" Type="http://schemas.openxmlformats.org/officeDocument/2006/relationships/hyperlink" Target="https://en.wikipedia.org/wiki/Credibility" TargetMode="External"/><Relationship Id="rId62" Type="http://schemas.openxmlformats.org/officeDocument/2006/relationships/hyperlink" Target="https://en.wikipedia.org/wiki/Modularity_(programming)" TargetMode="External"/><Relationship Id="rId70" Type="http://schemas.openxmlformats.org/officeDocument/2006/relationships/hyperlink" Target="https://en.wiktionary.org/wiki/provability" TargetMode="External"/><Relationship Id="rId75" Type="http://schemas.openxmlformats.org/officeDocument/2006/relationships/hyperlink" Target="https://en.wikipedia.org/wiki/Reproducibil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ffectiveness" TargetMode="External"/><Relationship Id="rId15" Type="http://schemas.openxmlformats.org/officeDocument/2006/relationships/hyperlink" Target="https://en.wiktionary.org/wiki/installability" TargetMode="External"/><Relationship Id="rId23" Type="http://schemas.openxmlformats.org/officeDocument/2006/relationships/hyperlink" Target="https://en.wiktionary.org/wiki/Special:Search/seamless" TargetMode="External"/><Relationship Id="rId28" Type="http://schemas.openxmlformats.org/officeDocument/2006/relationships/hyperlink" Target="https://en.wikipedia.org/wiki/Stability_Model" TargetMode="External"/><Relationship Id="rId36" Type="http://schemas.openxmlformats.org/officeDocument/2006/relationships/hyperlink" Target="https://en.wikipedia.org/wiki/Transparency_(behavior)" TargetMode="External"/><Relationship Id="rId49" Type="http://schemas.openxmlformats.org/officeDocument/2006/relationships/hyperlink" Target="https://en.wikipedia.org/wiki/Availability" TargetMode="External"/><Relationship Id="rId57" Type="http://schemas.openxmlformats.org/officeDocument/2006/relationships/hyperlink" Target="https://en.wiktionary.org/wiki/determinable" TargetMode="External"/><Relationship Id="rId10" Type="http://schemas.openxmlformats.org/officeDocument/2006/relationships/hyperlink" Target="https://en.wikipedia.org/wiki/Failure_transparency" TargetMode="External"/><Relationship Id="rId31" Type="http://schemas.openxmlformats.org/officeDocument/2006/relationships/hyperlink" Target="https://en.wikipedia.org/wiki/Sustainability" TargetMode="External"/><Relationship Id="rId44" Type="http://schemas.openxmlformats.org/officeDocument/2006/relationships/hyperlink" Target="https://en.wikipedia.org/wiki/Adaptation_(computer_science)" TargetMode="External"/><Relationship Id="rId52" Type="http://schemas.openxmlformats.org/officeDocument/2006/relationships/hyperlink" Target="https://en.wiktionary.org/wiki/configurability" TargetMode="External"/><Relationship Id="rId60" Type="http://schemas.openxmlformats.org/officeDocument/2006/relationships/hyperlink" Target="https://en.wiktionary.org/wiki/mobility" TargetMode="External"/><Relationship Id="rId65" Type="http://schemas.openxmlformats.org/officeDocument/2006/relationships/hyperlink" Target="https://en.wikipedia.org/wiki/Software_portability" TargetMode="External"/><Relationship Id="rId73" Type="http://schemas.openxmlformats.org/officeDocument/2006/relationships/hyperlink" Target="https://en.wikipedia.org/wiki/Reliability_(computer_networking)" TargetMode="External"/><Relationship Id="rId78" Type="http://schemas.openxmlformats.org/officeDocument/2006/relationships/hyperlink" Target="https://en.wikipedia.org/wiki/Reusability" TargetMode="External"/><Relationship Id="rId81" Type="http://schemas.openxmlformats.org/officeDocument/2006/relationships/image" Target="../media/image7.png"/><Relationship Id="rId4" Type="http://schemas.openxmlformats.org/officeDocument/2006/relationships/hyperlink" Target="https://en.wiktionary.org/wiki/distributability" TargetMode="External"/><Relationship Id="rId9" Type="http://schemas.openxmlformats.org/officeDocument/2006/relationships/hyperlink" Target="https://en.wikipedia.org/wiki/Extensibility" TargetMode="External"/><Relationship Id="rId13" Type="http://schemas.openxmlformats.org/officeDocument/2006/relationships/hyperlink" Target="https://en.wikipedia.org/wiki/Flexibility_(engineering)" TargetMode="External"/><Relationship Id="rId18" Type="http://schemas.openxmlformats.org/officeDocument/2006/relationships/hyperlink" Target="https://en.wikipedia.org/wiki/Interoperability" TargetMode="External"/><Relationship Id="rId39" Type="http://schemas.openxmlformats.org/officeDocument/2006/relationships/hyperlink" Target="https://en.wiktionary.org/wiki/upgradability" TargetMode="External"/><Relationship Id="rId34" Type="http://schemas.openxmlformats.org/officeDocument/2006/relationships/hyperlink" Target="https://en.wikipedia.org/wiki/Timeliness" TargetMode="External"/><Relationship Id="rId50" Type="http://schemas.openxmlformats.org/officeDocument/2006/relationships/hyperlink" Target="https://en.wiktionary.org/wiki/compatibility" TargetMode="External"/><Relationship Id="rId55" Type="http://schemas.openxmlformats.org/officeDocument/2006/relationships/hyperlink" Target="https://en.wiktionary.org/wiki/customizability" TargetMode="External"/><Relationship Id="rId76" Type="http://schemas.openxmlformats.org/officeDocument/2006/relationships/hyperlink" Target="https://en.wikipedia.org/wiki/Resilience_(engineering_and_construction)" TargetMode="External"/><Relationship Id="rId7" Type="http://schemas.openxmlformats.org/officeDocument/2006/relationships/hyperlink" Target="https://en.wiktionary.org/wiki/efficiency" TargetMode="External"/><Relationship Id="rId71" Type="http://schemas.openxmlformats.org/officeDocument/2006/relationships/hyperlink" Target="https://en.wiktionary.org/wiki/recoverability" TargetMode="External"/><Relationship Id="rId2" Type="http://schemas.openxmlformats.org/officeDocument/2006/relationships/hyperlink" Target="https://en.wiktionary.org/wiki/deployability" TargetMode="External"/><Relationship Id="rId29" Type="http://schemas.openxmlformats.org/officeDocument/2006/relationships/hyperlink" Target="https://en.wikipedia.org/wiki/Standardization" TargetMode="External"/><Relationship Id="rId24" Type="http://schemas.openxmlformats.org/officeDocument/2006/relationships/hyperlink" Target="https://en.wikipedia.org/wiki/Self-sustainability" TargetMode="External"/><Relationship Id="rId40" Type="http://schemas.openxmlformats.org/officeDocument/2006/relationships/hyperlink" Target="https://en.wikipedia.org/wiki/Vulnerability" TargetMode="External"/><Relationship Id="rId45" Type="http://schemas.openxmlformats.org/officeDocument/2006/relationships/hyperlink" Target="https://en.wiktionary.org/wiki/affordability" TargetMode="External"/><Relationship Id="rId66" Type="http://schemas.openxmlformats.org/officeDocument/2006/relationships/hyperlink" Target="https://en.wikipedia.org/wiki/Precision_(computer_science)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181100" y="1075135"/>
            <a:ext cx="9886950" cy="3295133"/>
          </a:xfrm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38" tIns="28575" rIns="71438" bIns="28575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1" hangingPunct="1">
              <a:defRPr/>
            </a:pPr>
            <a:r>
              <a:rPr lang="en-US" altLang="en-US" b="1" dirty="0"/>
              <a:t>SE 577</a:t>
            </a:r>
            <a:br>
              <a:rPr lang="en-US" altLang="en-US" b="1" dirty="0"/>
            </a:br>
            <a:r>
              <a:rPr lang="en-US" altLang="en-US" b="1" dirty="0"/>
              <a:t>Software Architecture</a:t>
            </a:r>
            <a:br>
              <a:rPr lang="en-US" altLang="en-US" sz="2025" b="1" dirty="0">
                <a:effectLst/>
              </a:rPr>
            </a:br>
            <a:br>
              <a:rPr lang="en-US" altLang="en-US" b="1" dirty="0"/>
            </a:br>
            <a:br>
              <a:rPr lang="en-US" altLang="en-US" b="1" dirty="0"/>
            </a:br>
            <a:r>
              <a:rPr lang="en-US" altLang="en-US" b="1" dirty="0">
                <a:solidFill>
                  <a:srgbClr val="0070C0"/>
                </a:solidFill>
              </a:rPr>
              <a:t>Architectural Styles</a:t>
            </a:r>
            <a:br>
              <a:rPr lang="en-US" altLang="en-US" b="1" dirty="0">
                <a:solidFill>
                  <a:srgbClr val="0070C0"/>
                </a:solidFill>
              </a:rPr>
            </a:br>
            <a:r>
              <a:rPr lang="en-US" altLang="en-US" sz="2700" dirty="0">
                <a:solidFill>
                  <a:srgbClr val="0070C0"/>
                </a:solidFill>
                <a:effectLst/>
              </a:rPr>
              <a:t> </a:t>
            </a:r>
            <a:endParaRPr lang="en-US" altLang="en-US" sz="2025" dirty="0">
              <a:solidFill>
                <a:srgbClr val="0070C0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10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831" y="99689"/>
            <a:ext cx="9790338" cy="1143000"/>
          </a:xfrm>
        </p:spPr>
        <p:txBody>
          <a:bodyPr/>
          <a:lstStyle/>
          <a:p>
            <a:r>
              <a:rPr lang="en-US" dirty="0"/>
              <a:t>The structure of the source code should not be determined arbitrarily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3892E-5449-4744-AC91-E7B3E7173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1" y="1482524"/>
            <a:ext cx="6412523" cy="4999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11" name="Text Box 21">
            <a:extLst>
              <a:ext uri="{FF2B5EF4-FFF2-40B4-BE49-F238E27FC236}">
                <a16:creationId xmlns:a16="http://schemas.microsoft.com/office/drawing/2014/main" id="{F651ABFD-EB06-AF4C-8CA5-C5E0E2F4C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1" y="3352800"/>
            <a:ext cx="3962400" cy="125572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What holds up the</a:t>
            </a:r>
            <a:br>
              <a:rPr lang="en-US" sz="2800" dirty="0">
                <a:solidFill>
                  <a:srgbClr val="FF0000"/>
                </a:solidFill>
                <a:latin typeface="Comic Sans MS" charset="0"/>
              </a:rPr>
            </a:br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source code structure?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11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72936" y="116358"/>
            <a:ext cx="9711417" cy="1143000"/>
          </a:xfrm>
        </p:spPr>
        <p:txBody>
          <a:bodyPr/>
          <a:lstStyle/>
          <a:p>
            <a:r>
              <a:rPr lang="en-US" dirty="0"/>
              <a:t>Starting with understanding the structure of the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4E206A-97C5-DC4D-9583-345EC7DDB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77"/>
          <a:stretch/>
        </p:blipFill>
        <p:spPr>
          <a:xfrm>
            <a:off x="2492084" y="2469266"/>
            <a:ext cx="5617249" cy="3855335"/>
          </a:xfrm>
          <a:prstGeom prst="rect">
            <a:avLst/>
          </a:prstGeom>
        </p:spPr>
      </p:pic>
      <p:sp>
        <p:nvSpPr>
          <p:cNvPr id="11" name="Text Box 21">
            <a:extLst>
              <a:ext uri="{FF2B5EF4-FFF2-40B4-BE49-F238E27FC236}">
                <a16:creationId xmlns:a16="http://schemas.microsoft.com/office/drawing/2014/main" id="{F651ABFD-EB06-AF4C-8CA5-C5E0E2F4C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1" y="1690735"/>
            <a:ext cx="7433841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We can use architecture styles and patterns to structure the system</a:t>
            </a:r>
          </a:p>
        </p:txBody>
      </p:sp>
      <p:sp>
        <p:nvSpPr>
          <p:cNvPr id="8" name="Text Box 21">
            <a:extLst>
              <a:ext uri="{FF2B5EF4-FFF2-40B4-BE49-F238E27FC236}">
                <a16:creationId xmlns:a16="http://schemas.microsoft.com/office/drawing/2014/main" id="{6BDC340C-BD21-7348-9A3A-337998780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4841" y="4396934"/>
            <a:ext cx="2743200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Needed quality attributes will also help dictate the system structure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209DD-42AA-164A-B502-75F1712E8B97}"/>
              </a:ext>
            </a:extLst>
          </p:cNvPr>
          <p:cNvCxnSpPr>
            <a:cxnSpLocks/>
          </p:cNvCxnSpPr>
          <p:nvPr/>
        </p:nvCxnSpPr>
        <p:spPr bwMode="auto">
          <a:xfrm flipH="1">
            <a:off x="7391401" y="50292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59272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12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Architecture Basics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10229087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When I introduced the vocabulary of architecture components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Terms used: Components, Connectors, Structures, and so on.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I like to think about architecture in terms of laying out the foundation for design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What </a:t>
            </a:r>
            <a:r>
              <a:rPr lang="en-US" sz="1800" b="1" dirty="0"/>
              <a:t>design decisions </a:t>
            </a:r>
            <a:r>
              <a:rPr lang="en-US" sz="1800" dirty="0"/>
              <a:t>do we need to make, and/or what </a:t>
            </a:r>
            <a:r>
              <a:rPr lang="en-US" sz="1800" b="1" dirty="0"/>
              <a:t>structures do we need to document </a:t>
            </a:r>
            <a:r>
              <a:rPr lang="en-US" sz="1800" dirty="0"/>
              <a:t>in order to realize all of the constraints imposed on the system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Constraints typically come from the non-functional requirements – time to market, budget, technology standards, skillsets, </a:t>
            </a:r>
            <a:r>
              <a:rPr lang="en-US" sz="1800" dirty="0" err="1"/>
              <a:t>etc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000" dirty="0"/>
              <a:t>Good architecture makes important decisions early and defers less-important decisions to later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Do we really need to pick the database technology up front?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How much should the fact that the system is web-based influence the overall design, can we abstract this for now and specify it later?</a:t>
            </a:r>
          </a:p>
        </p:txBody>
      </p:sp>
    </p:spTree>
    <p:extLst>
      <p:ext uri="{BB962C8B-B14F-4D97-AF65-F5344CB8AC3E}">
        <p14:creationId xmlns:p14="http://schemas.microsoft.com/office/powerpoint/2010/main" val="24567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FB09-CE92-A90F-69B5-77737105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– Types of Architects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08144-43F2-48B0-B8E0-0073E975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6B93F-E7AB-9182-10F8-4BA3E7847BDC}"/>
              </a:ext>
            </a:extLst>
          </p:cNvPr>
          <p:cNvSpPr txBox="1"/>
          <p:nvPr/>
        </p:nvSpPr>
        <p:spPr>
          <a:xfrm>
            <a:off x="1001027" y="1327639"/>
            <a:ext cx="235192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  <a:br>
              <a:rPr lang="en-US" dirty="0"/>
            </a:br>
            <a:r>
              <a:rPr lang="en-US" dirty="0"/>
              <a:t>ENGINEER</a:t>
            </a:r>
          </a:p>
          <a:p>
            <a:r>
              <a:rPr lang="en-US" dirty="0"/>
              <a:t>(EXPERT BUILDER)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DE65A-8B0D-E091-E2CF-13004586D95E}"/>
              </a:ext>
            </a:extLst>
          </p:cNvPr>
          <p:cNvSpPr txBox="1"/>
          <p:nvPr/>
        </p:nvSpPr>
        <p:spPr>
          <a:xfrm>
            <a:off x="7939237" y="1355956"/>
            <a:ext cx="306596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SPONSOR</a:t>
            </a:r>
          </a:p>
          <a:p>
            <a:r>
              <a:rPr lang="en-US" dirty="0"/>
              <a:t>(DEFINE THE WHAT, $$$$)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ED522-AA70-1F9A-50A6-9CAC5E3EEB0A}"/>
              </a:ext>
            </a:extLst>
          </p:cNvPr>
          <p:cNvSpPr txBox="1"/>
          <p:nvPr/>
        </p:nvSpPr>
        <p:spPr>
          <a:xfrm>
            <a:off x="4599271" y="1576939"/>
            <a:ext cx="2501710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GOOD ARCHITECT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FD8B2E-773A-366D-8A85-F9BB4E5ADCEA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 flipV="1">
            <a:off x="3352953" y="1748460"/>
            <a:ext cx="12463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610362-3B2C-C8C3-943B-2A43ECD87ACA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100981" y="1748461"/>
            <a:ext cx="838256" cy="2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27CDCA-F9EC-AE69-94B2-5DEBE98298F1}"/>
              </a:ext>
            </a:extLst>
          </p:cNvPr>
          <p:cNvSpPr txBox="1"/>
          <p:nvPr/>
        </p:nvSpPr>
        <p:spPr>
          <a:xfrm>
            <a:off x="855044" y="4031357"/>
            <a:ext cx="235192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  <a:br>
              <a:rPr lang="en-US" dirty="0"/>
            </a:br>
            <a:r>
              <a:rPr lang="en-US" dirty="0"/>
              <a:t>ENGINEER</a:t>
            </a:r>
          </a:p>
          <a:p>
            <a:r>
              <a:rPr lang="en-US" dirty="0"/>
              <a:t>(EXPERT BUILDER)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3FE675-C181-327F-3674-E597AA241CB4}"/>
              </a:ext>
            </a:extLst>
          </p:cNvPr>
          <p:cNvSpPr txBox="1"/>
          <p:nvPr/>
        </p:nvSpPr>
        <p:spPr>
          <a:xfrm>
            <a:off x="7793254" y="4059674"/>
            <a:ext cx="306596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SPONSOR</a:t>
            </a:r>
          </a:p>
          <a:p>
            <a:r>
              <a:rPr lang="en-US" dirty="0"/>
              <a:t>(DEFINE THE WHAT, $$$$)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2711B-7771-355A-CDBF-4350ECAF3039}"/>
              </a:ext>
            </a:extLst>
          </p:cNvPr>
          <p:cNvSpPr txBox="1"/>
          <p:nvPr/>
        </p:nvSpPr>
        <p:spPr>
          <a:xfrm>
            <a:off x="4453288" y="4280657"/>
            <a:ext cx="2871555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Wikipedia ARCHITECT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46241C-D94A-A2BC-99D7-F74A18D8978F}"/>
              </a:ext>
            </a:extLst>
          </p:cNvPr>
          <p:cNvCxnSpPr>
            <a:stCxn id="15" idx="1"/>
            <a:endCxn id="13" idx="3"/>
          </p:cNvCxnSpPr>
          <p:nvPr/>
        </p:nvCxnSpPr>
        <p:spPr>
          <a:xfrm flipH="1" flipV="1">
            <a:off x="3206970" y="4452178"/>
            <a:ext cx="12463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56B52B-94CB-AC77-0A05-56FBA7D88805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4843" y="4452179"/>
            <a:ext cx="468411" cy="2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88F7DC9-03A4-DE07-6815-AA4870259D38}"/>
              </a:ext>
            </a:extLst>
          </p:cNvPr>
          <p:cNvSpPr txBox="1"/>
          <p:nvPr/>
        </p:nvSpPr>
        <p:spPr>
          <a:xfrm>
            <a:off x="3726624" y="4308972"/>
            <a:ext cx="33855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CAABCC-A0EB-1480-A860-077650C196C3}"/>
              </a:ext>
            </a:extLst>
          </p:cNvPr>
          <p:cNvSpPr txBox="1"/>
          <p:nvPr/>
        </p:nvSpPr>
        <p:spPr>
          <a:xfrm>
            <a:off x="4749055" y="4778816"/>
            <a:ext cx="1877437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MGR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8FD338-A559-BE78-14E6-75DEE4762673}"/>
              </a:ext>
            </a:extLst>
          </p:cNvPr>
          <p:cNvSpPr txBox="1"/>
          <p:nvPr/>
        </p:nvSpPr>
        <p:spPr>
          <a:xfrm>
            <a:off x="855044" y="5496265"/>
            <a:ext cx="235192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  <a:br>
              <a:rPr lang="en-US" dirty="0"/>
            </a:br>
            <a:r>
              <a:rPr lang="en-US" dirty="0"/>
              <a:t>ENGINEER</a:t>
            </a:r>
          </a:p>
          <a:p>
            <a:r>
              <a:rPr lang="en-US" dirty="0"/>
              <a:t>(EXPERT BUILDER)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C4151-23A4-469F-FE00-A1FFE81F5AAE}"/>
              </a:ext>
            </a:extLst>
          </p:cNvPr>
          <p:cNvSpPr txBox="1"/>
          <p:nvPr/>
        </p:nvSpPr>
        <p:spPr>
          <a:xfrm>
            <a:off x="7793254" y="5524582"/>
            <a:ext cx="306596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SPONSOR</a:t>
            </a:r>
          </a:p>
          <a:p>
            <a:r>
              <a:rPr lang="en-US" dirty="0"/>
              <a:t>(DEFINE THE WHAT, $$$$)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99F4B2-2105-6950-248A-E69DEDA9CBD9}"/>
              </a:ext>
            </a:extLst>
          </p:cNvPr>
          <p:cNvSpPr txBox="1"/>
          <p:nvPr/>
        </p:nvSpPr>
        <p:spPr>
          <a:xfrm>
            <a:off x="4453288" y="5745565"/>
            <a:ext cx="223240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ARCHITECT Actor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BB7A59-E9B5-02E4-7174-4232C2FF4F07}"/>
              </a:ext>
            </a:extLst>
          </p:cNvPr>
          <p:cNvCxnSpPr>
            <a:stCxn id="22" idx="1"/>
            <a:endCxn id="20" idx="3"/>
          </p:cNvCxnSpPr>
          <p:nvPr/>
        </p:nvCxnSpPr>
        <p:spPr>
          <a:xfrm flipH="1" flipV="1">
            <a:off x="3206970" y="5917086"/>
            <a:ext cx="12463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DD2298-64BF-85B8-9AB6-44B8B829F63B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6685694" y="5917087"/>
            <a:ext cx="1107560" cy="2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F75D44-43AD-FE83-9843-E5D180C4236C}"/>
              </a:ext>
            </a:extLst>
          </p:cNvPr>
          <p:cNvSpPr txBox="1"/>
          <p:nvPr/>
        </p:nvSpPr>
        <p:spPr>
          <a:xfrm>
            <a:off x="3726624" y="5773880"/>
            <a:ext cx="33855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DC2936-1155-E210-E267-EA4FCB4F7ABE}"/>
              </a:ext>
            </a:extLst>
          </p:cNvPr>
          <p:cNvSpPr txBox="1"/>
          <p:nvPr/>
        </p:nvSpPr>
        <p:spPr>
          <a:xfrm>
            <a:off x="4599271" y="6243724"/>
            <a:ext cx="1877437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MGR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DF3CFB-8026-4EC4-936C-C0A5D3FC20C3}"/>
              </a:ext>
            </a:extLst>
          </p:cNvPr>
          <p:cNvSpPr txBox="1"/>
          <p:nvPr/>
        </p:nvSpPr>
        <p:spPr>
          <a:xfrm>
            <a:off x="7100981" y="5772319"/>
            <a:ext cx="33855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3713D9-B93F-EE21-CB11-A43ABB08B4A4}"/>
              </a:ext>
            </a:extLst>
          </p:cNvPr>
          <p:cNvSpPr txBox="1"/>
          <p:nvPr/>
        </p:nvSpPr>
        <p:spPr>
          <a:xfrm>
            <a:off x="1001027" y="2203253"/>
            <a:ext cx="235192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  <a:br>
              <a:rPr lang="en-US" dirty="0"/>
            </a:br>
            <a:r>
              <a:rPr lang="en-US" dirty="0"/>
              <a:t>ENGINEER</a:t>
            </a:r>
          </a:p>
          <a:p>
            <a:r>
              <a:rPr lang="en-US" dirty="0"/>
              <a:t>(EXPERT BUILDER)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115E42-A639-F1B4-17C5-7AC3B123F328}"/>
              </a:ext>
            </a:extLst>
          </p:cNvPr>
          <p:cNvSpPr txBox="1"/>
          <p:nvPr/>
        </p:nvSpPr>
        <p:spPr>
          <a:xfrm>
            <a:off x="7939237" y="2231570"/>
            <a:ext cx="306596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SPONSOR</a:t>
            </a:r>
          </a:p>
          <a:p>
            <a:r>
              <a:rPr lang="en-US" dirty="0"/>
              <a:t>(DEFINE THE WHAT, $$$$)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B0513A-FC22-B39B-186D-0BC35403AFEB}"/>
              </a:ext>
            </a:extLst>
          </p:cNvPr>
          <p:cNvSpPr txBox="1"/>
          <p:nvPr/>
        </p:nvSpPr>
        <p:spPr>
          <a:xfrm>
            <a:off x="4218609" y="2452552"/>
            <a:ext cx="2805320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ARCHITECT in Training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56AB88-E7C8-2009-8EC7-C6CC4B328309}"/>
              </a:ext>
            </a:extLst>
          </p:cNvPr>
          <p:cNvCxnSpPr>
            <a:stCxn id="31" idx="1"/>
            <a:endCxn id="29" idx="3"/>
          </p:cNvCxnSpPr>
          <p:nvPr/>
        </p:nvCxnSpPr>
        <p:spPr>
          <a:xfrm flipH="1">
            <a:off x="3352953" y="2624074"/>
            <a:ext cx="865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D2AAFF-2B67-86DD-CC97-646225E71874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>
            <a:off x="7023929" y="2624074"/>
            <a:ext cx="915308" cy="28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2243D3E-5CFF-8D1D-6E10-95E9B6D5D268}"/>
              </a:ext>
            </a:extLst>
          </p:cNvPr>
          <p:cNvSpPr txBox="1"/>
          <p:nvPr/>
        </p:nvSpPr>
        <p:spPr>
          <a:xfrm>
            <a:off x="7216180" y="2501022"/>
            <a:ext cx="24878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503C35-6560-6918-8298-5D64160A26EE}"/>
              </a:ext>
            </a:extLst>
          </p:cNvPr>
          <p:cNvSpPr txBox="1"/>
          <p:nvPr/>
        </p:nvSpPr>
        <p:spPr>
          <a:xfrm>
            <a:off x="6644648" y="2892242"/>
            <a:ext cx="1633781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 Skills</a:t>
            </a:r>
            <a:br>
              <a:rPr lang="en-US" dirty="0"/>
            </a:br>
            <a:r>
              <a:rPr lang="en-US" dirty="0"/>
              <a:t>Development</a:t>
            </a:r>
            <a:br>
              <a:rPr lang="en-US" dirty="0"/>
            </a:br>
            <a:r>
              <a:rPr lang="en-US" dirty="0"/>
              <a:t>Mentoring</a:t>
            </a:r>
          </a:p>
        </p:txBody>
      </p:sp>
    </p:spTree>
    <p:extLst>
      <p:ext uri="{BB962C8B-B14F-4D97-AF65-F5344CB8AC3E}">
        <p14:creationId xmlns:p14="http://schemas.microsoft.com/office/powerpoint/2010/main" val="2355381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14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Design Patterns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430992" y="1236009"/>
            <a:ext cx="8582025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Architecture Style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Defines the </a:t>
            </a:r>
            <a:r>
              <a:rPr lang="en-US" sz="2400" b="1" dirty="0"/>
              <a:t>vocabulary</a:t>
            </a:r>
            <a:r>
              <a:rPr lang="en-US" sz="2400" dirty="0"/>
              <a:t> of the components and connectors in a software architecture and the </a:t>
            </a:r>
            <a:r>
              <a:rPr lang="en-US" sz="2400" b="1" dirty="0"/>
              <a:t>constraints</a:t>
            </a:r>
            <a:r>
              <a:rPr lang="en-US" sz="2400" dirty="0"/>
              <a:t> on how they can be combined.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Example: Pipe and Filter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Architecture Patterns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Focus is on the organization of the overall system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An instance of an architecture style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Example:  Model-View-Controller (MVC)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Design Patterns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Focus is on the organization of a block of code</a:t>
            </a:r>
          </a:p>
        </p:txBody>
      </p:sp>
    </p:spTree>
    <p:extLst>
      <p:ext uri="{BB962C8B-B14F-4D97-AF65-F5344CB8AC3E}">
        <p14:creationId xmlns:p14="http://schemas.microsoft.com/office/powerpoint/2010/main" val="3562661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15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381125" y="201219"/>
            <a:ext cx="9258300" cy="698948"/>
          </a:xfrm>
        </p:spPr>
        <p:txBody>
          <a:bodyPr/>
          <a:lstStyle/>
          <a:p>
            <a:r>
              <a:rPr lang="en-US" dirty="0"/>
              <a:t>Software Architecture Landscape</a:t>
            </a:r>
          </a:p>
        </p:txBody>
      </p:sp>
      <p:pic>
        <p:nvPicPr>
          <p:cNvPr id="1026" name="Picture 2" descr="Domain knowledge versus scope in showing the relationship between styles and patterns. Beware! The boundaries between the concepts are not precise.">
            <a:extLst>
              <a:ext uri="{FF2B5EF4-FFF2-40B4-BE49-F238E27FC236}">
                <a16:creationId xmlns:a16="http://schemas.microsoft.com/office/drawing/2014/main" id="{47D08B9F-CCA9-AE49-A677-D9E266D1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94" y="973983"/>
            <a:ext cx="5701377" cy="567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1E1615-B6BF-F0B6-C582-A459FF04631F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524625" y="1496602"/>
            <a:ext cx="465363" cy="15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A64A7A0-81C8-C7D8-D2C5-1F68BE558EAF}"/>
              </a:ext>
            </a:extLst>
          </p:cNvPr>
          <p:cNvSpPr/>
          <p:nvPr/>
        </p:nvSpPr>
        <p:spPr>
          <a:xfrm>
            <a:off x="6377667" y="4061725"/>
            <a:ext cx="4898572" cy="1619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F0502020204030204" pitchFamily="34" charset="0"/>
              </a:rPr>
              <a:t>An architectural style is a named collection of architectural design decisions that (1) are applicable in a given development context, (2) constrain architectural design decisions that are specific to a particular system within that context, and (3) elicit beneficial qualities in each resulting system.</a:t>
            </a:r>
            <a:endParaRPr lang="en-US" sz="157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51F5D-1F01-079B-902D-1EA120B1F6FE}"/>
              </a:ext>
            </a:extLst>
          </p:cNvPr>
          <p:cNvSpPr/>
          <p:nvPr/>
        </p:nvSpPr>
        <p:spPr>
          <a:xfrm>
            <a:off x="6320531" y="2527557"/>
            <a:ext cx="4694439" cy="1401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An architectural pattern is a named collection of architectural design decisions that are applicable to a recurring design problem, parameterized to account for different software development contexts in which that problem appears.</a:t>
            </a:r>
            <a:endParaRPr lang="en-US" sz="1575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72D9EC-8D42-F21C-1D01-DB7CCFB67D12}"/>
              </a:ext>
            </a:extLst>
          </p:cNvPr>
          <p:cNvCxnSpPr>
            <a:cxnSpLocks/>
          </p:cNvCxnSpPr>
          <p:nvPr/>
        </p:nvCxnSpPr>
        <p:spPr>
          <a:xfrm flipH="1" flipV="1">
            <a:off x="4859111" y="2483402"/>
            <a:ext cx="1461419" cy="863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AB5C3E-F7D4-7CB5-FF6A-CF7E29F85112}"/>
              </a:ext>
            </a:extLst>
          </p:cNvPr>
          <p:cNvCxnSpPr>
            <a:cxnSpLocks/>
          </p:cNvCxnSpPr>
          <p:nvPr/>
        </p:nvCxnSpPr>
        <p:spPr>
          <a:xfrm flipH="1" flipV="1">
            <a:off x="4859111" y="3912322"/>
            <a:ext cx="1518557" cy="69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2A8846A-E6AC-71C2-0842-7D165A2BE044}"/>
              </a:ext>
            </a:extLst>
          </p:cNvPr>
          <p:cNvSpPr/>
          <p:nvPr/>
        </p:nvSpPr>
        <p:spPr>
          <a:xfrm>
            <a:off x="6989988" y="955134"/>
            <a:ext cx="4103219" cy="1401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Also known as a reference architecture, is the set of principal design decisions that are simultaneously applicable to multiple related systems, typically within an application domain, with explicitly defined points of variation </a:t>
            </a:r>
            <a:endParaRPr lang="en-US" sz="1575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348B70-1EAC-7083-EE93-07CB7D700DBD}"/>
              </a:ext>
            </a:extLst>
          </p:cNvPr>
          <p:cNvSpPr/>
          <p:nvPr/>
        </p:nvSpPr>
        <p:spPr>
          <a:xfrm>
            <a:off x="6466455" y="5862541"/>
            <a:ext cx="5143500" cy="40479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125" dirty="0"/>
              <a:t>R.N. Taylor, N. </a:t>
            </a:r>
            <a:r>
              <a:rPr lang="en-US" sz="1125" dirty="0" err="1"/>
              <a:t>Medvidovic</a:t>
            </a:r>
            <a:r>
              <a:rPr lang="en-US" sz="1125" dirty="0"/>
              <a:t>, and E.M. </a:t>
            </a:r>
            <a:r>
              <a:rPr lang="en-US" sz="1125" dirty="0" err="1"/>
              <a:t>Dashofy</a:t>
            </a:r>
            <a:r>
              <a:rPr lang="en-US" sz="1125" dirty="0"/>
              <a:t>. </a:t>
            </a:r>
            <a:r>
              <a:rPr lang="en-US" sz="1125" i="1" dirty="0"/>
              <a:t>Software Architecture: Foundations, Theory and Practice</a:t>
            </a:r>
            <a:r>
              <a:rPr lang="en-US" sz="1125" dirty="0"/>
              <a:t>, Wiley.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DD70A9-0628-9F50-B413-F1338110ACB7}"/>
              </a:ext>
            </a:extLst>
          </p:cNvPr>
          <p:cNvSpPr/>
          <p:nvPr/>
        </p:nvSpPr>
        <p:spPr>
          <a:xfrm>
            <a:off x="3524250" y="2675117"/>
            <a:ext cx="5143500" cy="3430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690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16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Remember every system has an architecture – Our first architecture pattern</a:t>
            </a:r>
          </a:p>
        </p:txBody>
      </p:sp>
      <p:pic>
        <p:nvPicPr>
          <p:cNvPr id="2050" name="Picture 2" descr="Complete graph - Wikipedia">
            <a:extLst>
              <a:ext uri="{FF2B5EF4-FFF2-40B4-BE49-F238E27FC236}">
                <a16:creationId xmlns:a16="http://schemas.microsoft.com/office/drawing/2014/main" id="{20E95D6C-EAEA-48B4-D926-C7B464E9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62" y="1224762"/>
            <a:ext cx="4980214" cy="488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6530082" y="1612908"/>
            <a:ext cx="4403257" cy="3333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Lets call this the “ball of mud” architecture pattern – it meets the definition</a:t>
            </a: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Constraints of this pattern – every component is allowed to directly talk to every other component – in other words – there are no constraints</a:t>
            </a: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Thus, introducing a new component, allows for an additional n-1 connections where n is the total number of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21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17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Another Architecture Pattern – this one a little more realistic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466849" y="3429000"/>
            <a:ext cx="924605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+mn-lt"/>
              </a:rPr>
              <a:t>The Pipe-and-Filter is a classic architecture pattern – its actually the basis for some of the goodness in functional programming and other design patterns such as the builder pattern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Components are the filters – all inputs are provided by pipes, all transformations are done by filters.</a:t>
            </a:r>
            <a:br>
              <a:rPr lang="en-US" b="0" dirty="0">
                <a:latin typeface="+mn-lt"/>
              </a:rPr>
            </a:b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Filters are stateless, all transformations are based on pipe inputs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The filters can ingest inputs and produce outputs atomically or via streaming </a:t>
            </a:r>
          </a:p>
        </p:txBody>
      </p:sp>
      <p:pic>
        <p:nvPicPr>
          <p:cNvPr id="6146" name="Picture 2" descr="Pipe-And-Filter">
            <a:extLst>
              <a:ext uri="{FF2B5EF4-FFF2-40B4-BE49-F238E27FC236}">
                <a16:creationId xmlns:a16="http://schemas.microsoft.com/office/drawing/2014/main" id="{9D5211F8-8287-327E-8F44-2FAD95403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686" y="1214253"/>
            <a:ext cx="591502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036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18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Another Architecture Pattern – this one a little more realistic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466849" y="3980090"/>
            <a:ext cx="9246053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+mn-lt"/>
              </a:rPr>
              <a:t>The Pipe-and-Filter is also powerful because there can be special filters that split data and other filters that coordinate merging of data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This enables large scale and concurrency</a:t>
            </a:r>
          </a:p>
        </p:txBody>
      </p:sp>
      <p:pic>
        <p:nvPicPr>
          <p:cNvPr id="8194" name="Picture 2" descr="Pipes and Filters pattern - Azure Architecture Center | Microsoft Docs">
            <a:extLst>
              <a:ext uri="{FF2B5EF4-FFF2-40B4-BE49-F238E27FC236}">
                <a16:creationId xmlns:a16="http://schemas.microsoft.com/office/drawing/2014/main" id="{34E3DC23-4A13-C849-0F6D-C618BAA1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9" y="1370698"/>
            <a:ext cx="9331778" cy="226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622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19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 and Filter is very useful in the real world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7724776" y="2241096"/>
            <a:ext cx="2988127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latin typeface="+mn-lt"/>
              </a:rPr>
              <a:t>This is the seminal paper by google on MapReduce – basically an at scale implementation of pipe-and-filter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7E5BB-302B-EE9B-6332-0CFDA86CA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80" y="1065057"/>
            <a:ext cx="5802791" cy="547415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5577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Material from several sources including:</a:t>
            </a:r>
          </a:p>
          <a:p>
            <a:pPr lvl="1"/>
            <a:r>
              <a:rPr lang="en-US" dirty="0"/>
              <a:t>D. </a:t>
            </a:r>
            <a:r>
              <a:rPr lang="en-US" dirty="0" err="1"/>
              <a:t>Garlan</a:t>
            </a:r>
            <a:r>
              <a:rPr lang="en-US" dirty="0"/>
              <a:t> and M. Shaw, “An Introduction to Software Architecture”, CMU-CS-94-166</a:t>
            </a:r>
          </a:p>
          <a:p>
            <a:pPr lvl="1"/>
            <a:r>
              <a:rPr lang="en-US" dirty="0"/>
              <a:t>R.N. Taylor, N. </a:t>
            </a:r>
            <a:r>
              <a:rPr lang="en-US" dirty="0" err="1"/>
              <a:t>Medvidovic</a:t>
            </a:r>
            <a:r>
              <a:rPr lang="en-US" dirty="0"/>
              <a:t>, and E.M. </a:t>
            </a:r>
            <a:r>
              <a:rPr lang="en-US" dirty="0" err="1"/>
              <a:t>Dashofy</a:t>
            </a:r>
            <a:r>
              <a:rPr lang="en-US" dirty="0"/>
              <a:t>. </a:t>
            </a:r>
            <a:r>
              <a:rPr lang="en-US" i="1" dirty="0"/>
              <a:t>Software Architecture: Foundations, Theory and Practice</a:t>
            </a:r>
            <a:r>
              <a:rPr lang="en-US" dirty="0"/>
              <a:t>, Wiley.</a:t>
            </a:r>
          </a:p>
          <a:p>
            <a:pPr lvl="1"/>
            <a:r>
              <a:rPr lang="en-US" dirty="0" err="1"/>
              <a:t>Farshidi</a:t>
            </a:r>
            <a:r>
              <a:rPr lang="en-US" dirty="0"/>
              <a:t>, Jansen, and van der Wolf. Capturing software architecture knowledge for pattern-driven design. Journal of Systems and Software, 2020</a:t>
            </a:r>
          </a:p>
          <a:p>
            <a:pPr lvl="1"/>
            <a:r>
              <a:rPr lang="en-US" dirty="0" err="1"/>
              <a:t>Erder</a:t>
            </a:r>
            <a:r>
              <a:rPr lang="en-US" dirty="0"/>
              <a:t>, </a:t>
            </a:r>
            <a:r>
              <a:rPr lang="en-US" dirty="0" err="1"/>
              <a:t>Pureur</a:t>
            </a:r>
            <a:r>
              <a:rPr lang="en-US" dirty="0"/>
              <a:t>, and Woods.  Continuous Architecture in Practice</a:t>
            </a:r>
          </a:p>
          <a:p>
            <a:pPr lvl="1"/>
            <a:r>
              <a:rPr lang="en-US" dirty="0"/>
              <a:t>Richards and Ford. Fundamentals of Software Architecture</a:t>
            </a:r>
          </a:p>
          <a:p>
            <a:pPr lvl="1"/>
            <a:r>
              <a:rPr lang="en-US" dirty="0" err="1"/>
              <a:t>Carvantes</a:t>
            </a:r>
            <a:r>
              <a:rPr lang="en-US" dirty="0"/>
              <a:t> and </a:t>
            </a:r>
            <a:r>
              <a:rPr lang="en-US" dirty="0" err="1"/>
              <a:t>Kazman</a:t>
            </a:r>
            <a:r>
              <a:rPr lang="en-US" dirty="0"/>
              <a:t>. Designing Software Architectures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621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20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Pipe-and-Filter used as at scale data pipelines </a:t>
            </a:r>
          </a:p>
        </p:txBody>
      </p:sp>
      <p:pic>
        <p:nvPicPr>
          <p:cNvPr id="10242" name="Picture 2" descr="The art of joining in Spark. Practical tips to speedup joins in… | by  Andrea Ialenti | Towards Data Science">
            <a:extLst>
              <a:ext uri="{FF2B5EF4-FFF2-40B4-BE49-F238E27FC236}">
                <a16:creationId xmlns:a16="http://schemas.microsoft.com/office/drawing/2014/main" id="{5639B33A-276C-BD4F-AD7C-04641054A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62" y="1433422"/>
            <a:ext cx="44076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What is MapReduce in Hadoop? Architecture | Example">
            <a:extLst>
              <a:ext uri="{FF2B5EF4-FFF2-40B4-BE49-F238E27FC236}">
                <a16:creationId xmlns:a16="http://schemas.microsoft.com/office/drawing/2014/main" id="{F92B6755-EAC5-C2E9-3D63-8441D242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82" y="1335763"/>
            <a:ext cx="4449553" cy="318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adoop Logo&quot; iPad Case &amp; Skin by kabillo | Redbubble">
            <a:extLst>
              <a:ext uri="{FF2B5EF4-FFF2-40B4-BE49-F238E27FC236}">
                <a16:creationId xmlns:a16="http://schemas.microsoft.com/office/drawing/2014/main" id="{183F8F3B-CC88-8422-E01B-E2163945D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30" y="4760416"/>
            <a:ext cx="1450181" cy="17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096A2874-1151-5E52-77E6-61D9D4C9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432" y="5011733"/>
            <a:ext cx="2225269" cy="115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578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21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Pipe-and-Filter – Functional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6F7BF-F095-FD8E-9175-E8F38FBE2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36" y="1320517"/>
            <a:ext cx="6620079" cy="53018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8CC3C3-8652-7CFD-C6FD-F88EB97BA13C}"/>
              </a:ext>
            </a:extLst>
          </p:cNvPr>
          <p:cNvSpPr/>
          <p:nvPr/>
        </p:nvSpPr>
        <p:spPr>
          <a:xfrm>
            <a:off x="1883230" y="934595"/>
            <a:ext cx="8927646" cy="343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Demo at: https://</a:t>
            </a:r>
            <a:r>
              <a:rPr lang="en-US" dirty="0" err="1"/>
              <a:t>www.learnrxjs.io</a:t>
            </a:r>
            <a:r>
              <a:rPr lang="en-US" dirty="0"/>
              <a:t>/learn-</a:t>
            </a:r>
            <a:r>
              <a:rPr lang="en-US" dirty="0" err="1"/>
              <a:t>rxjs</a:t>
            </a:r>
            <a:r>
              <a:rPr lang="en-US" dirty="0"/>
              <a:t>/recipes/type-ahead</a:t>
            </a:r>
          </a:p>
        </p:txBody>
      </p:sp>
    </p:spTree>
    <p:extLst>
      <p:ext uri="{BB962C8B-B14F-4D97-AF65-F5344CB8AC3E}">
        <p14:creationId xmlns:p14="http://schemas.microsoft.com/office/powerpoint/2010/main" val="1501464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22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an architecture “style” – MVC (Model/View/Controller)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687286" y="1306432"/>
            <a:ext cx="8156120" cy="96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dirty="0">
                <a:solidFill>
                  <a:srgbClr val="3D3B49"/>
                </a:solidFill>
                <a:latin typeface="+mn-lt"/>
              </a:rPr>
              <a:t>MVC is a more realistic example of an architecture style</a:t>
            </a:r>
          </a:p>
          <a:p>
            <a:pPr marL="321469" indent="-321469">
              <a:buFont typeface="Arial" panose="020B0604020202020204" pitchFamily="34" charset="0"/>
              <a:buChar char="•"/>
            </a:pPr>
            <a:r>
              <a:rPr lang="en-US" sz="1575" b="0" dirty="0">
                <a:solidFill>
                  <a:srgbClr val="3D3B49"/>
                </a:solidFill>
                <a:latin typeface="+mn-lt"/>
              </a:rPr>
              <a:t>View is passive, reacts to changes – updates data based on model events, updates presentation based on controller reacting to user behavior</a:t>
            </a:r>
          </a:p>
          <a:p>
            <a:pPr marL="321469" indent="-321469">
              <a:buFont typeface="Arial" panose="020B0604020202020204" pitchFamily="34" charset="0"/>
              <a:buChar char="•"/>
            </a:pPr>
            <a:r>
              <a:rPr lang="en-US" sz="1575" b="0" dirty="0">
                <a:solidFill>
                  <a:srgbClr val="3D3B49"/>
                </a:solidFill>
                <a:latin typeface="+mn-lt"/>
              </a:rPr>
              <a:t>Application state fully managed by model</a:t>
            </a:r>
            <a:endParaRPr lang="en-US" sz="1575" dirty="0">
              <a:latin typeface="+mn-lt"/>
            </a:endParaRPr>
          </a:p>
        </p:txBody>
      </p:sp>
      <p:pic>
        <p:nvPicPr>
          <p:cNvPr id="4100" name="Picture 4" descr="Graphical representation of the MVC architectural style | Download  Scientific Diagram">
            <a:extLst>
              <a:ext uri="{FF2B5EF4-FFF2-40B4-BE49-F238E27FC236}">
                <a16:creationId xmlns:a16="http://schemas.microsoft.com/office/drawing/2014/main" id="{0C295D7D-9C52-F560-AD9E-3E5F3B95C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92" y="2430732"/>
            <a:ext cx="7837714" cy="431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022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23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– Architecture Style versus Architecture Pattern?</a:t>
            </a:r>
          </a:p>
        </p:txBody>
      </p:sp>
      <p:sp>
        <p:nvSpPr>
          <p:cNvPr id="472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133600" y="1464129"/>
            <a:ext cx="8229600" cy="114470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If you study classic references for software architecture you will see that architecture styles and patterns are considered different things…</a:t>
            </a:r>
            <a:br>
              <a:rPr lang="en-US" sz="2800" u="sng" dirty="0"/>
            </a:br>
            <a:br>
              <a:rPr lang="en-US" sz="2800" u="sng" dirty="0"/>
            </a:br>
            <a:endParaRPr lang="en-US" sz="2400" i="1" dirty="0">
              <a:solidFill>
                <a:srgbClr val="7030A0"/>
              </a:solidFill>
            </a:endParaRPr>
          </a:p>
        </p:txBody>
      </p:sp>
      <p:sp>
        <p:nvSpPr>
          <p:cNvPr id="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B2BE33F-F996-C548-BB73-8D1FFBC17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319127"/>
            <a:ext cx="8229600" cy="1144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800" b="0" kern="0" dirty="0"/>
              <a:t>While we can form a general understanding of their differences based on abstraction (e.g., pipe/filter vs MVC)…</a:t>
            </a:r>
            <a:br>
              <a:rPr lang="en-US" sz="2800" b="0" u="sng" kern="0" dirty="0"/>
            </a:br>
            <a:br>
              <a:rPr lang="en-US" sz="2800" b="0" u="sng" kern="0" dirty="0"/>
            </a:br>
            <a:endParaRPr lang="en-US" sz="2400" b="0" i="1" kern="0" dirty="0">
              <a:solidFill>
                <a:srgbClr val="7030A0"/>
              </a:solidFill>
            </a:endParaRPr>
          </a:p>
        </p:txBody>
      </p:sp>
      <p:sp>
        <p:nvSpPr>
          <p:cNvPr id="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FDE0B1A-367A-F842-B5A9-0E30D49BB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039412"/>
            <a:ext cx="8229600" cy="1144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800" b="0" kern="0" dirty="0"/>
              <a:t>In practice, they can generally be used interchangeably – Ill generally just call them architecture styles</a:t>
            </a:r>
            <a:br>
              <a:rPr lang="en-US" sz="2800" b="0" u="sng" kern="0" dirty="0"/>
            </a:br>
            <a:br>
              <a:rPr lang="en-US" sz="2800" b="0" u="sng" kern="0" dirty="0"/>
            </a:br>
            <a:endParaRPr lang="en-US" sz="2400" b="0" i="1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545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24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Styles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368880" y="1371600"/>
            <a:ext cx="9116785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Architecture Styles </a:t>
            </a:r>
            <a:r>
              <a:rPr lang="en-US" sz="2800" b="1" dirty="0"/>
              <a:t>Define</a:t>
            </a:r>
            <a:r>
              <a:rPr lang="en-US" sz="2800" dirty="0"/>
              <a:t> and </a:t>
            </a:r>
            <a:r>
              <a:rPr lang="en-US" sz="2800" b="1" dirty="0"/>
              <a:t>Constrain</a:t>
            </a:r>
            <a:r>
              <a:rPr lang="en-US" sz="2800" dirty="0"/>
              <a:t> the: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components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What are the major computational units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Security, Data Access, Protocol Handling, …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connectors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How are the interactions between the components realized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procedure calls, network calls, events, broadcasts, …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properties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What are the quality attributes and non-functional requirements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pre/post conditions, availability specifications, interface semantics, …</a:t>
            </a:r>
          </a:p>
        </p:txBody>
      </p:sp>
    </p:spTree>
    <p:extLst>
      <p:ext uri="{BB962C8B-B14F-4D97-AF65-F5344CB8AC3E}">
        <p14:creationId xmlns:p14="http://schemas.microsoft.com/office/powerpoint/2010/main" val="4053758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25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116358"/>
            <a:ext cx="8534400" cy="1143000"/>
          </a:xfrm>
        </p:spPr>
        <p:txBody>
          <a:bodyPr/>
          <a:lstStyle/>
          <a:p>
            <a:r>
              <a:rPr lang="en-US" sz="2800" dirty="0"/>
              <a:t>Architecture decisions and design principles also influence the system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3892E-5449-4744-AC91-E7B3E7173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40"/>
          <a:stretch/>
        </p:blipFill>
        <p:spPr>
          <a:xfrm>
            <a:off x="2845778" y="2209801"/>
            <a:ext cx="6412523" cy="4192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8" name="Text Box 21">
            <a:extLst>
              <a:ext uri="{FF2B5EF4-FFF2-40B4-BE49-F238E27FC236}">
                <a16:creationId xmlns:a16="http://schemas.microsoft.com/office/drawing/2014/main" id="{82C196AF-EDA4-F142-AD66-420642FD50D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176736" y="3523512"/>
            <a:ext cx="2743200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ic Sans MS" charset="0"/>
              </a:rPr>
              <a:t>Things that make</a:t>
            </a:r>
            <a:br>
              <a:rPr lang="en-US" dirty="0">
                <a:solidFill>
                  <a:srgbClr val="0070C0"/>
                </a:solidFill>
                <a:latin typeface="Comic Sans MS" charset="0"/>
              </a:rPr>
            </a:br>
            <a:r>
              <a:rPr lang="en-US" dirty="0">
                <a:solidFill>
                  <a:srgbClr val="0070C0"/>
                </a:solidFill>
                <a:latin typeface="Comic Sans MS" charset="0"/>
              </a:rPr>
              <a:t>the </a:t>
            </a:r>
            <a:r>
              <a:rPr lang="en-US" u="sng" dirty="0">
                <a:solidFill>
                  <a:srgbClr val="FF0000"/>
                </a:solidFill>
                <a:latin typeface="Comic Sans MS" charset="0"/>
              </a:rPr>
              <a:t>code</a:t>
            </a:r>
            <a:r>
              <a:rPr lang="en-US" dirty="0">
                <a:solidFill>
                  <a:srgbClr val="0070C0"/>
                </a:solidFill>
                <a:latin typeface="Comic Sans MS" charset="0"/>
              </a:rPr>
              <a:t> performant, scalable, modular, maintainable, testable, and so on</a:t>
            </a:r>
          </a:p>
        </p:txBody>
      </p:sp>
      <p:sp>
        <p:nvSpPr>
          <p:cNvPr id="12" name="Text Box 21">
            <a:extLst>
              <a:ext uri="{FF2B5EF4-FFF2-40B4-BE49-F238E27FC236}">
                <a16:creationId xmlns:a16="http://schemas.microsoft.com/office/drawing/2014/main" id="{527DED59-B405-4041-B912-364B80091C7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43466" y="3599712"/>
            <a:ext cx="3048000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ic Sans MS" charset="0"/>
              </a:rPr>
              <a:t>Things that make</a:t>
            </a:r>
            <a:br>
              <a:rPr lang="en-US" dirty="0">
                <a:solidFill>
                  <a:srgbClr val="0070C0"/>
                </a:solidFill>
                <a:latin typeface="Comic Sans MS" charset="0"/>
              </a:rPr>
            </a:br>
            <a:r>
              <a:rPr lang="en-US" dirty="0">
                <a:solidFill>
                  <a:srgbClr val="0070C0"/>
                </a:solidFill>
                <a:latin typeface="Comic Sans MS" charset="0"/>
              </a:rPr>
              <a:t>the </a:t>
            </a:r>
            <a:r>
              <a:rPr lang="en-US" u="sng" dirty="0">
                <a:solidFill>
                  <a:srgbClr val="FF0000"/>
                </a:solidFill>
                <a:latin typeface="Comic Sans MS" charset="0"/>
              </a:rPr>
              <a:t>solution</a:t>
            </a:r>
            <a:r>
              <a:rPr lang="en-US" dirty="0">
                <a:solidFill>
                  <a:srgbClr val="0070C0"/>
                </a:solidFill>
                <a:latin typeface="Comic Sans MS" charset="0"/>
              </a:rPr>
              <a:t> performant, scalable, modular, maintainable, testable, and so 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67941E-4396-D24E-8789-AE47055E4C7E}"/>
              </a:ext>
            </a:extLst>
          </p:cNvPr>
          <p:cNvSpPr/>
          <p:nvPr/>
        </p:nvSpPr>
        <p:spPr bwMode="auto">
          <a:xfrm>
            <a:off x="1828800" y="2745126"/>
            <a:ext cx="1752600" cy="30480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E005B1-AE33-C44B-ABF1-B10C8B83AE1B}"/>
              </a:ext>
            </a:extLst>
          </p:cNvPr>
          <p:cNvSpPr/>
          <p:nvPr/>
        </p:nvSpPr>
        <p:spPr bwMode="auto">
          <a:xfrm>
            <a:off x="8382001" y="2745126"/>
            <a:ext cx="1981200" cy="30480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F7D117-D590-B942-AC3E-1A37031E725B}"/>
              </a:ext>
            </a:extLst>
          </p:cNvPr>
          <p:cNvSpPr/>
          <p:nvPr/>
        </p:nvSpPr>
        <p:spPr bwMode="auto">
          <a:xfrm>
            <a:off x="3246181" y="3088027"/>
            <a:ext cx="349688" cy="2436474"/>
          </a:xfrm>
          <a:prstGeom prst="rect">
            <a:avLst/>
          </a:prstGeom>
          <a:solidFill>
            <a:srgbClr val="FFC000">
              <a:alpha val="39000"/>
            </a:srgb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0CEFB-4B17-5344-9A91-CDEB888846DE}"/>
              </a:ext>
            </a:extLst>
          </p:cNvPr>
          <p:cNvSpPr/>
          <p:nvPr/>
        </p:nvSpPr>
        <p:spPr bwMode="auto">
          <a:xfrm>
            <a:off x="8420992" y="2974690"/>
            <a:ext cx="349688" cy="2436474"/>
          </a:xfrm>
          <a:prstGeom prst="rect">
            <a:avLst/>
          </a:prstGeom>
          <a:solidFill>
            <a:srgbClr val="FFC000">
              <a:alpha val="39000"/>
            </a:srgb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487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26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Architecture principal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544CB4-779D-1846-B6BE-BCEA82206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4" t="16667" r="3496" b="7777"/>
          <a:stretch/>
        </p:blipFill>
        <p:spPr>
          <a:xfrm>
            <a:off x="1981201" y="1859902"/>
            <a:ext cx="6324600" cy="4388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1DDB-2E14-9C44-B115-E1DCDC7DC2BE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id="{6687A165-7E37-0F47-AF30-6249DB74A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1" y="4011025"/>
            <a:ext cx="2328441" cy="183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Reduces coupling by only allowing components to communicate to adjacent layers or within the same layer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A696D9-7A18-1C49-973C-EA04E2A3A14B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 Box 21">
            <a:extLst>
              <a:ext uri="{FF2B5EF4-FFF2-40B4-BE49-F238E27FC236}">
                <a16:creationId xmlns:a16="http://schemas.microsoft.com/office/drawing/2014/main" id="{DE3CE2AC-B65D-BFA7-6C88-5E338078D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2027001"/>
            <a:ext cx="2328441" cy="1588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We don’t introduce</a:t>
            </a:r>
            <a:br>
              <a:rPr lang="en-US" dirty="0">
                <a:solidFill>
                  <a:srgbClr val="FF0000"/>
                </a:solidFill>
                <a:latin typeface="Comic Sans MS" charset="0"/>
              </a:rPr>
            </a:br>
            <a:r>
              <a:rPr lang="en-US" dirty="0">
                <a:solidFill>
                  <a:srgbClr val="FF0000"/>
                </a:solidFill>
                <a:latin typeface="Comic Sans MS" charset="0"/>
              </a:rPr>
              <a:t>layers for the purposes of just having a layer that does not add any value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BBBCE-0147-9333-E7C0-56B92C21AF80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7308468" y="2821065"/>
            <a:ext cx="997332" cy="63168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05471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27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1" y="304800"/>
            <a:ext cx="9797142" cy="1143000"/>
          </a:xfrm>
        </p:spPr>
        <p:txBody>
          <a:bodyPr anchor="t" anchorCtr="0"/>
          <a:lstStyle/>
          <a:p>
            <a:r>
              <a:rPr lang="en-US" dirty="0"/>
              <a:t>Another architecture principal example…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4DB009-C620-FB4C-919A-CA9F6B5B0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3"/>
          <a:stretch/>
        </p:blipFill>
        <p:spPr>
          <a:xfrm>
            <a:off x="1752601" y="1638196"/>
            <a:ext cx="6893101" cy="4762604"/>
          </a:xfrm>
          <a:prstGeom prst="rect">
            <a:avLst/>
          </a:prstGeom>
        </p:spPr>
      </p:pic>
      <p:sp>
        <p:nvSpPr>
          <p:cNvPr id="6" name="Text Box 21">
            <a:extLst>
              <a:ext uri="{FF2B5EF4-FFF2-40B4-BE49-F238E27FC236}">
                <a16:creationId xmlns:a16="http://schemas.microsoft.com/office/drawing/2014/main" id="{6079F8D8-46C3-BE47-BA81-AC3AC4965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8107" y="4867872"/>
            <a:ext cx="2328441" cy="84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Implies reuse emphasis will be in the services layer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AD9AE9-170C-8343-828C-30AD85FD9FAA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314CE3-4930-6842-8A40-028D06F9ECF5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3695842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28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908" y="219348"/>
            <a:ext cx="9221560" cy="1143000"/>
          </a:xfrm>
        </p:spPr>
        <p:txBody>
          <a:bodyPr/>
          <a:lstStyle/>
          <a:p>
            <a:r>
              <a:rPr lang="en-US" dirty="0"/>
              <a:t>Design principles can impact many platform and technology aspects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E48E2-15FB-AF4D-BB4A-85BF97E63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46"/>
          <a:stretch/>
        </p:blipFill>
        <p:spPr>
          <a:xfrm>
            <a:off x="1676400" y="1819547"/>
            <a:ext cx="6692900" cy="4454897"/>
          </a:xfrm>
          <a:prstGeom prst="rect">
            <a:avLst/>
          </a:prstGeom>
        </p:spPr>
      </p:pic>
      <p:sp>
        <p:nvSpPr>
          <p:cNvPr id="6" name="Text Box 21">
            <a:extLst>
              <a:ext uri="{FF2B5EF4-FFF2-40B4-BE49-F238E27FC236}">
                <a16:creationId xmlns:a16="http://schemas.microsoft.com/office/drawing/2014/main" id="{6601DF3E-F858-CC4D-B6E5-BD8773991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0879" y="3962400"/>
            <a:ext cx="2328441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A design decision that has been shown to have good performance characteristics…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Tradeoff is introduction of complexity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75BDA8-0D57-BC49-BE57-5F4FE72FAC95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88D352-6FD8-0E4B-97FC-70E40D235194}"/>
              </a:ext>
            </a:extLst>
          </p:cNvPr>
          <p:cNvSpPr txBox="1"/>
          <p:nvPr/>
        </p:nvSpPr>
        <p:spPr>
          <a:xfrm>
            <a:off x="2158015" y="136713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713467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29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Architecture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98174" y="1193412"/>
            <a:ext cx="11595651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The previous definitions presented focus on the vocabulary of architecture components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Terms used: Components, Connectors, Structures, and so on.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 like to think about architecture in terms of laying out the foundation for design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What </a:t>
            </a:r>
            <a:r>
              <a:rPr lang="en-US" sz="2000" b="1" dirty="0"/>
              <a:t>design decisions </a:t>
            </a:r>
            <a:r>
              <a:rPr lang="en-US" sz="2000" dirty="0"/>
              <a:t>do we need to make, and/or what </a:t>
            </a:r>
            <a:r>
              <a:rPr lang="en-US" sz="2000" b="1" dirty="0"/>
              <a:t>structures do we need to document </a:t>
            </a:r>
            <a:r>
              <a:rPr lang="en-US" sz="2000" dirty="0"/>
              <a:t>in order to realize all of the constraints imposed on the system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Constraints typically come from the non-functional requirements – time to market, budget, technology standards, skillsets, </a:t>
            </a:r>
            <a:r>
              <a:rPr lang="en-US" sz="2000" dirty="0" err="1"/>
              <a:t>etc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Good architecture makes important decisions early and defers less-important decisions to later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Do we really need to pick the database technology up front?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How much should the fact that the system is web-based influence the overall design, can we abstract this for now and specify it later?</a:t>
            </a:r>
          </a:p>
        </p:txBody>
      </p:sp>
    </p:spTree>
    <p:extLst>
      <p:ext uri="{BB962C8B-B14F-4D97-AF65-F5344CB8AC3E}">
        <p14:creationId xmlns:p14="http://schemas.microsoft.com/office/powerpoint/2010/main" val="189124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3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 - Ingredients</a:t>
            </a:r>
          </a:p>
        </p:txBody>
      </p:sp>
      <p:sp>
        <p:nvSpPr>
          <p:cNvPr id="472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86000" y="1293697"/>
            <a:ext cx="8229600" cy="43434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Most definitions of software architecture generally talk about</a:t>
            </a:r>
            <a:br>
              <a:rPr lang="en-US" sz="2800" u="sng" dirty="0"/>
            </a:br>
            <a:br>
              <a:rPr lang="en-US" sz="2800" u="sng" dirty="0"/>
            </a:br>
            <a:endParaRPr lang="en-US" sz="2400" i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81440-C9E4-5B4A-ADC8-C74F0BF9DA96}"/>
              </a:ext>
            </a:extLst>
          </p:cNvPr>
          <p:cNvSpPr txBox="1"/>
          <p:nvPr/>
        </p:nvSpPr>
        <p:spPr>
          <a:xfrm>
            <a:off x="2062519" y="5637097"/>
            <a:ext cx="845884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7030A0"/>
                </a:solidFill>
                <a:latin typeface="+mn-lt"/>
              </a:rPr>
              <a:t>Think about it, not all ways to connect architecture components together are equally good. </a:t>
            </a:r>
          </a:p>
        </p:txBody>
      </p:sp>
      <p:sp>
        <p:nvSpPr>
          <p:cNvPr id="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76AADF8-715B-1649-9200-CDF37ED2A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823" y="2286002"/>
            <a:ext cx="7772400" cy="164264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b="0" kern="0" dirty="0"/>
              <a:t>What are the important “architectural” components</a:t>
            </a:r>
          </a:p>
          <a:p>
            <a:pPr>
              <a:lnSpc>
                <a:spcPct val="90000"/>
              </a:lnSpc>
            </a:pPr>
            <a:r>
              <a:rPr lang="en-US" sz="2800" b="0" kern="0" dirty="0"/>
              <a:t>What are the connectors between the architectural components</a:t>
            </a:r>
          </a:p>
          <a:p>
            <a:pPr>
              <a:lnSpc>
                <a:spcPct val="90000"/>
              </a:lnSpc>
            </a:pPr>
            <a:r>
              <a:rPr lang="en-US" sz="2800" b="0" kern="0" dirty="0"/>
              <a:t>What patterns, constraints, or decisions govern the restrictions on connecting the architectural components.</a:t>
            </a:r>
            <a:endParaRPr lang="en-US" sz="2400" b="0" kern="0" dirty="0"/>
          </a:p>
        </p:txBody>
      </p:sp>
    </p:spTree>
    <p:extLst>
      <p:ext uri="{BB962C8B-B14F-4D97-AF65-F5344CB8AC3E}">
        <p14:creationId xmlns:p14="http://schemas.microsoft.com/office/powerpoint/2010/main" val="1861383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30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Layered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504057-9A56-3642-8D65-AE4BF3CA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066800"/>
            <a:ext cx="7085186" cy="4726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ABED3A-7D5C-9849-8B8B-1BF56407BF9C}"/>
              </a:ext>
            </a:extLst>
          </p:cNvPr>
          <p:cNvSpPr txBox="1"/>
          <p:nvPr/>
        </p:nvSpPr>
        <p:spPr>
          <a:xfrm>
            <a:off x="2590800" y="5943605"/>
            <a:ext cx="6629400" cy="53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Basic Principle is that you can only interact in one direction with an adjacent layer</a:t>
            </a:r>
          </a:p>
        </p:txBody>
      </p:sp>
    </p:spTree>
    <p:extLst>
      <p:ext uri="{BB962C8B-B14F-4D97-AF65-F5344CB8AC3E}">
        <p14:creationId xmlns:p14="http://schemas.microsoft.com/office/powerpoint/2010/main" val="821229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31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Layered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36E34-B5CF-594A-B392-152885F75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843505"/>
            <a:ext cx="5943600" cy="4875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11AFB-3563-2445-95AE-CCE1E142189A}"/>
              </a:ext>
            </a:extLst>
          </p:cNvPr>
          <p:cNvSpPr txBox="1"/>
          <p:nvPr/>
        </p:nvSpPr>
        <p:spPr>
          <a:xfrm>
            <a:off x="2590800" y="5943606"/>
            <a:ext cx="66294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Sometimes Layers are Open To Bypassing</a:t>
            </a:r>
          </a:p>
        </p:txBody>
      </p:sp>
    </p:spTree>
    <p:extLst>
      <p:ext uri="{BB962C8B-B14F-4D97-AF65-F5344CB8AC3E}">
        <p14:creationId xmlns:p14="http://schemas.microsoft.com/office/powerpoint/2010/main" val="1131343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32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Pipe and 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D3FD5-665F-254B-B3AB-F33EA0AAF855}"/>
              </a:ext>
            </a:extLst>
          </p:cNvPr>
          <p:cNvSpPr txBox="1"/>
          <p:nvPr/>
        </p:nvSpPr>
        <p:spPr>
          <a:xfrm>
            <a:off x="2045825" y="1032302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pipe &amp; filter architecture style is used to wire together processing components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0E77C2-E882-1845-BF80-6694EAA040C8}"/>
              </a:ext>
            </a:extLst>
          </p:cNvPr>
          <p:cNvSpPr/>
          <p:nvPr/>
        </p:nvSpPr>
        <p:spPr bwMode="auto">
          <a:xfrm>
            <a:off x="3124200" y="2133600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Producer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8F808B-33BA-2D46-8BBF-3C1B65E2A5FF}"/>
              </a:ext>
            </a:extLst>
          </p:cNvPr>
          <p:cNvCxnSpPr>
            <a:stCxn id="3" idx="3"/>
          </p:cNvCxnSpPr>
          <p:nvPr/>
        </p:nvCxnSpPr>
        <p:spPr bwMode="auto">
          <a:xfrm>
            <a:off x="5105400" y="24003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882F66-D964-5A4A-8A1D-A8E6814FFC90}"/>
              </a:ext>
            </a:extLst>
          </p:cNvPr>
          <p:cNvSpPr/>
          <p:nvPr/>
        </p:nvSpPr>
        <p:spPr bwMode="auto">
          <a:xfrm>
            <a:off x="3124200" y="2858578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Transformer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B81357-B32A-7849-B2B3-6ED82975BD4A}"/>
              </a:ext>
            </a:extLst>
          </p:cNvPr>
          <p:cNvCxnSpPr>
            <a:stCxn id="9" idx="3"/>
          </p:cNvCxnSpPr>
          <p:nvPr/>
        </p:nvCxnSpPr>
        <p:spPr bwMode="auto">
          <a:xfrm>
            <a:off x="5105400" y="3125278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23AD2-EE72-6741-BBA7-445CD84F59D8}"/>
              </a:ext>
            </a:extLst>
          </p:cNvPr>
          <p:cNvCxnSpPr/>
          <p:nvPr/>
        </p:nvCxnSpPr>
        <p:spPr bwMode="auto">
          <a:xfrm>
            <a:off x="2362200" y="31242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4C014E0-DEB6-2E46-83AF-C6FDA6062E5E}"/>
              </a:ext>
            </a:extLst>
          </p:cNvPr>
          <p:cNvSpPr/>
          <p:nvPr/>
        </p:nvSpPr>
        <p:spPr bwMode="auto">
          <a:xfrm>
            <a:off x="3124200" y="3581400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Observer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ABB868-13A1-3A4B-A78D-DB3DC324E799}"/>
              </a:ext>
            </a:extLst>
          </p:cNvPr>
          <p:cNvCxnSpPr>
            <a:stCxn id="12" idx="3"/>
          </p:cNvCxnSpPr>
          <p:nvPr/>
        </p:nvCxnSpPr>
        <p:spPr bwMode="auto">
          <a:xfrm>
            <a:off x="5105400" y="38481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C46CFC-2CBE-164F-A414-1FCE24D38706}"/>
              </a:ext>
            </a:extLst>
          </p:cNvPr>
          <p:cNvCxnSpPr/>
          <p:nvPr/>
        </p:nvCxnSpPr>
        <p:spPr bwMode="auto">
          <a:xfrm>
            <a:off x="2362200" y="3847022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441E88-70EA-8B48-968C-7E42F2E5C026}"/>
              </a:ext>
            </a:extLst>
          </p:cNvPr>
          <p:cNvSpPr/>
          <p:nvPr/>
        </p:nvSpPr>
        <p:spPr bwMode="auto">
          <a:xfrm>
            <a:off x="3124200" y="4304222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Splitter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6DC12C-4638-BE4E-BFBA-94BB87572B45}"/>
              </a:ext>
            </a:extLst>
          </p:cNvPr>
          <p:cNvCxnSpPr/>
          <p:nvPr/>
        </p:nvCxnSpPr>
        <p:spPr bwMode="auto">
          <a:xfrm>
            <a:off x="2362200" y="4569844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55DF832-AAE4-F54F-A572-B3733CCDB7BA}"/>
              </a:ext>
            </a:extLst>
          </p:cNvPr>
          <p:cNvSpPr/>
          <p:nvPr/>
        </p:nvSpPr>
        <p:spPr bwMode="auto">
          <a:xfrm>
            <a:off x="3124200" y="5027044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Merger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64FE8C-D5C6-2147-92BC-32913A6C8734}"/>
              </a:ext>
            </a:extLst>
          </p:cNvPr>
          <p:cNvCxnSpPr>
            <a:stCxn id="18" idx="3"/>
          </p:cNvCxnSpPr>
          <p:nvPr/>
        </p:nvCxnSpPr>
        <p:spPr bwMode="auto">
          <a:xfrm>
            <a:off x="5105400" y="5293744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9C980A-3130-6B4C-B5D5-9860B70FDDF8}"/>
              </a:ext>
            </a:extLst>
          </p:cNvPr>
          <p:cNvSpPr/>
          <p:nvPr/>
        </p:nvSpPr>
        <p:spPr bwMode="auto">
          <a:xfrm>
            <a:off x="3124200" y="5749866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Consumer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7BE759-846A-D648-9B3E-8D301415068A}"/>
              </a:ext>
            </a:extLst>
          </p:cNvPr>
          <p:cNvCxnSpPr/>
          <p:nvPr/>
        </p:nvCxnSpPr>
        <p:spPr bwMode="auto">
          <a:xfrm>
            <a:off x="2362200" y="6015488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755B7A-85EE-3845-8C53-FD3C9CEA4DE9}"/>
              </a:ext>
            </a:extLst>
          </p:cNvPr>
          <p:cNvCxnSpPr/>
          <p:nvPr/>
        </p:nvCxnSpPr>
        <p:spPr bwMode="auto">
          <a:xfrm>
            <a:off x="2362200" y="51054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1C9539-CFB0-0D47-BD71-829F2625E650}"/>
              </a:ext>
            </a:extLst>
          </p:cNvPr>
          <p:cNvCxnSpPr/>
          <p:nvPr/>
        </p:nvCxnSpPr>
        <p:spPr bwMode="auto">
          <a:xfrm>
            <a:off x="2362200" y="52578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127581-4CB3-F546-BDC7-C2F30A537CC4}"/>
              </a:ext>
            </a:extLst>
          </p:cNvPr>
          <p:cNvCxnSpPr/>
          <p:nvPr/>
        </p:nvCxnSpPr>
        <p:spPr bwMode="auto">
          <a:xfrm>
            <a:off x="2362200" y="54102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3A1293-77EB-2E45-9A84-5FC556DFD131}"/>
              </a:ext>
            </a:extLst>
          </p:cNvPr>
          <p:cNvCxnSpPr/>
          <p:nvPr/>
        </p:nvCxnSpPr>
        <p:spPr bwMode="auto">
          <a:xfrm>
            <a:off x="5105400" y="44196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5C4470-DE00-4C4E-9E11-55755E4B71CC}"/>
              </a:ext>
            </a:extLst>
          </p:cNvPr>
          <p:cNvCxnSpPr/>
          <p:nvPr/>
        </p:nvCxnSpPr>
        <p:spPr bwMode="auto">
          <a:xfrm>
            <a:off x="5105400" y="45720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CDA039-8273-7D47-8405-AAA1E4F3BDFB}"/>
              </a:ext>
            </a:extLst>
          </p:cNvPr>
          <p:cNvCxnSpPr/>
          <p:nvPr/>
        </p:nvCxnSpPr>
        <p:spPr bwMode="auto">
          <a:xfrm>
            <a:off x="5105400" y="47244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D7F0E18-FFEC-F345-8AA8-D056BF014918}"/>
              </a:ext>
            </a:extLst>
          </p:cNvPr>
          <p:cNvSpPr txBox="1"/>
          <p:nvPr/>
        </p:nvSpPr>
        <p:spPr>
          <a:xfrm>
            <a:off x="6019800" y="2209801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Starting component, initiates activity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BD6649-187F-8949-A667-F3353B02494D}"/>
              </a:ext>
            </a:extLst>
          </p:cNvPr>
          <p:cNvSpPr txBox="1"/>
          <p:nvPr/>
        </p:nvSpPr>
        <p:spPr>
          <a:xfrm>
            <a:off x="6019800" y="2993747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Processing, Output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7EA2E3-9130-F64A-9783-2DD1CEBA90D8}"/>
              </a:ext>
            </a:extLst>
          </p:cNvPr>
          <p:cNvSpPr txBox="1"/>
          <p:nvPr/>
        </p:nvSpPr>
        <p:spPr>
          <a:xfrm>
            <a:off x="6009190" y="3677746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Discard, Pass-through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FF1B0D-55BB-0A4F-9ECE-58BCCA1634F3}"/>
              </a:ext>
            </a:extLst>
          </p:cNvPr>
          <p:cNvSpPr txBox="1"/>
          <p:nvPr/>
        </p:nvSpPr>
        <p:spPr>
          <a:xfrm>
            <a:off x="6009190" y="4400568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Optional Processing, Multiple Outputs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7BF88D-2A6F-7845-8D9E-AA2D68FA938C}"/>
              </a:ext>
            </a:extLst>
          </p:cNvPr>
          <p:cNvSpPr txBox="1"/>
          <p:nvPr/>
        </p:nvSpPr>
        <p:spPr>
          <a:xfrm>
            <a:off x="6039091" y="5123390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Collect Multiple Inputs, Process, Output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5FF0B1-9612-CC4C-A428-AE740736EE4F}"/>
              </a:ext>
            </a:extLst>
          </p:cNvPr>
          <p:cNvSpPr txBox="1"/>
          <p:nvPr/>
        </p:nvSpPr>
        <p:spPr>
          <a:xfrm>
            <a:off x="6009190" y="5913731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Ending component, stop here</a:t>
            </a:r>
          </a:p>
        </p:txBody>
      </p:sp>
    </p:spTree>
    <p:extLst>
      <p:ext uri="{BB962C8B-B14F-4D97-AF65-F5344CB8AC3E}">
        <p14:creationId xmlns:p14="http://schemas.microsoft.com/office/powerpoint/2010/main" val="110127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33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Pipe and 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D3FD5-665F-254B-B3AB-F33EA0AAF855}"/>
              </a:ext>
            </a:extLst>
          </p:cNvPr>
          <p:cNvSpPr txBox="1"/>
          <p:nvPr/>
        </p:nvSpPr>
        <p:spPr>
          <a:xfrm>
            <a:off x="2045825" y="1032302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pipe &amp; filter architecture style is used to wire together processing components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8F808B-33BA-2D46-8BBF-3C1B65E2A5FF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 bwMode="auto">
          <a:xfrm>
            <a:off x="3198473" y="4058101"/>
            <a:ext cx="367979" cy="36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5AE45B8-C812-7E48-AD8F-89BE44913C5D}"/>
              </a:ext>
            </a:extLst>
          </p:cNvPr>
          <p:cNvSpPr/>
          <p:nvPr/>
        </p:nvSpPr>
        <p:spPr bwMode="auto">
          <a:xfrm>
            <a:off x="2105630" y="37533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2491A6F-60CE-844E-92E4-35256A66AD45}"/>
              </a:ext>
            </a:extLst>
          </p:cNvPr>
          <p:cNvSpPr/>
          <p:nvPr/>
        </p:nvSpPr>
        <p:spPr bwMode="auto">
          <a:xfrm>
            <a:off x="3566452" y="3756903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43079D-9EB5-0B4E-A0EC-9672CB9ECAC3}"/>
              </a:ext>
            </a:extLst>
          </p:cNvPr>
          <p:cNvCxnSpPr>
            <a:cxnSpLocks/>
          </p:cNvCxnSpPr>
          <p:nvPr/>
        </p:nvCxnSpPr>
        <p:spPr bwMode="auto">
          <a:xfrm>
            <a:off x="4163030" y="5661903"/>
            <a:ext cx="0" cy="3809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BB9DCC8-EBEA-2D44-8DAE-7910F0FF1E92}"/>
              </a:ext>
            </a:extLst>
          </p:cNvPr>
          <p:cNvSpPr/>
          <p:nvPr/>
        </p:nvSpPr>
        <p:spPr bwMode="auto">
          <a:xfrm>
            <a:off x="2105629" y="4571500"/>
            <a:ext cx="1092844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Node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5AF4994-EF41-4E47-BD67-4E155D195199}"/>
              </a:ext>
            </a:extLst>
          </p:cNvPr>
          <p:cNvSpPr/>
          <p:nvPr/>
        </p:nvSpPr>
        <p:spPr bwMode="auto">
          <a:xfrm>
            <a:off x="2105629" y="5433301"/>
            <a:ext cx="1072107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b="0" dirty="0" err="1">
                <a:latin typeface="Tahoma" charset="0"/>
                <a:ea typeface="ＭＳ Ｐゴシック" charset="0"/>
              </a:rPr>
              <a:t>GoLang</a:t>
            </a:r>
            <a:br>
              <a:rPr lang="en-US" b="0" dirty="0">
                <a:latin typeface="Tahoma" charset="0"/>
                <a:ea typeface="ＭＳ Ｐゴシック" charset="0"/>
              </a:rPr>
            </a:br>
            <a:r>
              <a:rPr lang="en-US" b="0" dirty="0">
                <a:latin typeface="Tahoma" charset="0"/>
                <a:ea typeface="ＭＳ Ｐゴシック" charset="0"/>
              </a:rPr>
              <a:t>Struct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04724A4-D6F4-6C4C-B2E4-0C1B5C0C0A9F}"/>
              </a:ext>
            </a:extLst>
          </p:cNvPr>
          <p:cNvSpPr/>
          <p:nvPr/>
        </p:nvSpPr>
        <p:spPr bwMode="auto">
          <a:xfrm>
            <a:off x="3599005" y="4571854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JavaScript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94D7E4A-FCF0-7B44-9CB4-2A342EF8C7BA}"/>
              </a:ext>
            </a:extLst>
          </p:cNvPr>
          <p:cNvSpPr/>
          <p:nvPr/>
        </p:nvSpPr>
        <p:spPr bwMode="auto">
          <a:xfrm>
            <a:off x="3603588" y="5433303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 err="1"/>
              <a:t>GoLang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AE0A27-E99A-0F4F-A319-9D885BDF8AF9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 bwMode="auto">
          <a:xfrm>
            <a:off x="3198474" y="4876300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73DA52B-D561-454E-9B19-C97BD12CF644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 bwMode="auto">
          <a:xfrm>
            <a:off x="3177735" y="5738101"/>
            <a:ext cx="425852" cy="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DCFFFA0-B243-6846-BCA6-138AEE34C8D8}"/>
              </a:ext>
            </a:extLst>
          </p:cNvPr>
          <p:cNvSpPr/>
          <p:nvPr/>
        </p:nvSpPr>
        <p:spPr bwMode="auto">
          <a:xfrm>
            <a:off x="5244779" y="4571499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Network</a:t>
            </a:r>
            <a:br>
              <a:rPr lang="en-US" dirty="0"/>
            </a:br>
            <a:r>
              <a:rPr lang="en-US" dirty="0"/>
              <a:t>Writer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A8007A-AD3F-4C42-A805-0BD2CCB67FD7}"/>
              </a:ext>
            </a:extLst>
          </p:cNvPr>
          <p:cNvCxnSpPr>
            <a:cxnSpLocks/>
          </p:cNvCxnSpPr>
          <p:nvPr/>
        </p:nvCxnSpPr>
        <p:spPr bwMode="auto">
          <a:xfrm>
            <a:off x="4825924" y="4876298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893833A0-9884-C146-8D25-C390E5DC683D}"/>
              </a:ext>
            </a:extLst>
          </p:cNvPr>
          <p:cNvCxnSpPr>
            <a:cxnSpLocks/>
            <a:stCxn id="51" idx="3"/>
            <a:endCxn id="45" idx="0"/>
          </p:cNvCxnSpPr>
          <p:nvPr/>
        </p:nvCxnSpPr>
        <p:spPr bwMode="auto">
          <a:xfrm>
            <a:off x="4811694" y="4061704"/>
            <a:ext cx="1055706" cy="509795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B0EA922E-2115-5D48-931A-AF8F8B6A28F7}"/>
              </a:ext>
            </a:extLst>
          </p:cNvPr>
          <p:cNvCxnSpPr>
            <a:cxnSpLocks/>
            <a:stCxn id="32" idx="3"/>
            <a:endCxn id="45" idx="2"/>
          </p:cNvCxnSpPr>
          <p:nvPr/>
        </p:nvCxnSpPr>
        <p:spPr bwMode="auto">
          <a:xfrm flipV="1">
            <a:off x="4848830" y="5181099"/>
            <a:ext cx="1018570" cy="557004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BD4445A-966C-754D-81B8-E285C8E9BDA0}"/>
              </a:ext>
            </a:extLst>
          </p:cNvPr>
          <p:cNvSpPr/>
          <p:nvPr/>
        </p:nvSpPr>
        <p:spPr bwMode="auto">
          <a:xfrm>
            <a:off x="6880186" y="4599218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Network</a:t>
            </a:r>
            <a:br>
              <a:rPr lang="en-US" dirty="0"/>
            </a:br>
            <a:r>
              <a:rPr lang="en-US" dirty="0"/>
              <a:t>Reader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C67B474-39D0-5D46-881C-0E9A740D3071}"/>
              </a:ext>
            </a:extLst>
          </p:cNvPr>
          <p:cNvCxnSpPr>
            <a:cxnSpLocks/>
          </p:cNvCxnSpPr>
          <p:nvPr/>
        </p:nvCxnSpPr>
        <p:spPr bwMode="auto">
          <a:xfrm>
            <a:off x="6484714" y="4903663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1D3ABE-6887-734F-90DB-A7161BDFF731}"/>
              </a:ext>
            </a:extLst>
          </p:cNvPr>
          <p:cNvSpPr/>
          <p:nvPr/>
        </p:nvSpPr>
        <p:spPr bwMode="auto">
          <a:xfrm>
            <a:off x="8480386" y="4595102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Python</a:t>
            </a:r>
            <a:br>
              <a:rPr lang="en-US" dirty="0"/>
            </a:br>
            <a:r>
              <a:rPr lang="en-US" dirty="0" err="1"/>
              <a:t>Deserializer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2EA2DAC-B533-8444-A5DC-C42108FBBC0C}"/>
              </a:ext>
            </a:extLst>
          </p:cNvPr>
          <p:cNvSpPr/>
          <p:nvPr/>
        </p:nvSpPr>
        <p:spPr bwMode="auto">
          <a:xfrm>
            <a:off x="8556586" y="56388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Python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1E16B50-C061-9140-80CA-021CDAEF4C42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 bwMode="auto">
          <a:xfrm flipV="1">
            <a:off x="8125429" y="4899902"/>
            <a:ext cx="354957" cy="41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5177B88-1EE0-034C-B986-AFF2DD187BAF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 bwMode="auto">
          <a:xfrm>
            <a:off x="9103007" y="5204703"/>
            <a:ext cx="0" cy="434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C4982579-B3AC-FA41-BB09-81775C01EA99}"/>
              </a:ext>
            </a:extLst>
          </p:cNvPr>
          <p:cNvSpPr/>
          <p:nvPr/>
        </p:nvSpPr>
        <p:spPr bwMode="auto">
          <a:xfrm>
            <a:off x="2133601" y="22134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Service</a:t>
            </a:r>
            <a:br>
              <a:rPr lang="en-US" dirty="0"/>
            </a:br>
            <a:r>
              <a:rPr lang="en-US" dirty="0"/>
              <a:t>Definition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A576729B-9157-5D43-B75E-D6658A58A018}"/>
              </a:ext>
            </a:extLst>
          </p:cNvPr>
          <p:cNvSpPr/>
          <p:nvPr/>
        </p:nvSpPr>
        <p:spPr bwMode="auto">
          <a:xfrm>
            <a:off x="3636623" y="2209801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Service</a:t>
            </a:r>
            <a:br>
              <a:rPr lang="en-US" dirty="0"/>
            </a:br>
            <a:r>
              <a:rPr lang="en-US" dirty="0"/>
              <a:t>Compiler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F55BA10-4840-374A-8D72-FDEF0548F975}"/>
              </a:ext>
            </a:extLst>
          </p:cNvPr>
          <p:cNvSpPr/>
          <p:nvPr/>
        </p:nvSpPr>
        <p:spPr bwMode="auto">
          <a:xfrm>
            <a:off x="5562601" y="1828801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Language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152D4BD-0388-E84D-B42A-091A6921BAC1}"/>
              </a:ext>
            </a:extLst>
          </p:cNvPr>
          <p:cNvSpPr/>
          <p:nvPr/>
        </p:nvSpPr>
        <p:spPr bwMode="auto">
          <a:xfrm>
            <a:off x="5562601" y="2597174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Language</a:t>
            </a:r>
            <a:br>
              <a:rPr lang="en-US" dirty="0"/>
            </a:br>
            <a:r>
              <a:rPr lang="en-US" dirty="0" err="1"/>
              <a:t>Deserializer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BA47DF5-34F9-434F-B9A8-6451064D0FB7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 bwMode="auto">
          <a:xfrm flipV="1">
            <a:off x="3226444" y="2514602"/>
            <a:ext cx="410179" cy="35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12FB0B0-E419-AC48-ABC5-6CD82CEA2666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 bwMode="auto">
          <a:xfrm flipV="1">
            <a:off x="4881866" y="2133601"/>
            <a:ext cx="680735" cy="381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CC0B308-5DDD-174B-91E9-C59DA3CD9ACD}"/>
              </a:ext>
            </a:extLst>
          </p:cNvPr>
          <p:cNvCxnSpPr>
            <a:cxnSpLocks/>
            <a:stCxn id="69" idx="3"/>
            <a:endCxn id="71" idx="1"/>
          </p:cNvCxnSpPr>
          <p:nvPr/>
        </p:nvCxnSpPr>
        <p:spPr bwMode="auto">
          <a:xfrm>
            <a:off x="4881866" y="2514602"/>
            <a:ext cx="680735" cy="3873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ADD13B-F87B-1D4B-ABEF-C2826EC5C8CB}"/>
              </a:ext>
            </a:extLst>
          </p:cNvPr>
          <p:cNvCxnSpPr/>
          <p:nvPr/>
        </p:nvCxnSpPr>
        <p:spPr bwMode="auto">
          <a:xfrm>
            <a:off x="2045826" y="3429000"/>
            <a:ext cx="78601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65208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34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Microkernel Architecture Style</a:t>
            </a:r>
          </a:p>
        </p:txBody>
      </p:sp>
      <p:pic>
        <p:nvPicPr>
          <p:cNvPr id="21506" name="Picture 2" descr="Alt Text">
            <a:extLst>
              <a:ext uri="{FF2B5EF4-FFF2-40B4-BE49-F238E27FC236}">
                <a16:creationId xmlns:a16="http://schemas.microsoft.com/office/drawing/2014/main" id="{1B8043A5-EDBE-6820-9F58-FFEEA97E1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92" y="1193598"/>
            <a:ext cx="6998386" cy="472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4D1C94-C038-3038-9072-F1AA3D4F28BC}"/>
              </a:ext>
            </a:extLst>
          </p:cNvPr>
          <p:cNvSpPr txBox="1"/>
          <p:nvPr/>
        </p:nvSpPr>
        <p:spPr>
          <a:xfrm>
            <a:off x="7809471" y="1114687"/>
            <a:ext cx="4090086" cy="433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+mn-lt"/>
              </a:rPr>
              <a:t>A common architecture style for Software as a Service solutions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The “Core System” provides the value added functionality out of the box</a:t>
            </a:r>
            <a:br>
              <a:rPr lang="en-US" b="0" dirty="0">
                <a:latin typeface="+mn-lt"/>
              </a:rPr>
            </a:b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The “Plug In Component” can be other purchased software specific to an industry vertical (e.g., healthcare, telecom, </a:t>
            </a:r>
            <a:r>
              <a:rPr lang="en-US" b="0" dirty="0" err="1">
                <a:latin typeface="+mn-lt"/>
              </a:rPr>
              <a:t>etc</a:t>
            </a:r>
            <a:r>
              <a:rPr lang="en-US" b="0" dirty="0">
                <a:latin typeface="+mn-lt"/>
              </a:rPr>
              <a:t>), or custom code </a:t>
            </a:r>
            <a:r>
              <a:rPr lang="en-US" b="0" dirty="0" err="1">
                <a:latin typeface="+mn-lt"/>
              </a:rPr>
              <a:t>taylored</a:t>
            </a:r>
            <a:r>
              <a:rPr lang="en-US" b="0" dirty="0">
                <a:latin typeface="+mn-lt"/>
              </a:rPr>
              <a:t> to a specific need. 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Often-times the core system will prove an API or SDK to enable the plug-in ecosystem</a:t>
            </a:r>
          </a:p>
        </p:txBody>
      </p:sp>
    </p:spTree>
    <p:extLst>
      <p:ext uri="{BB962C8B-B14F-4D97-AF65-F5344CB8AC3E}">
        <p14:creationId xmlns:p14="http://schemas.microsoft.com/office/powerpoint/2010/main" val="3203111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35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Microkernel Architecture Style - Examples</a:t>
            </a:r>
          </a:p>
        </p:txBody>
      </p:sp>
      <p:pic>
        <p:nvPicPr>
          <p:cNvPr id="23554" name="Picture 2" descr="Image result for salesforce logo">
            <a:extLst>
              <a:ext uri="{FF2B5EF4-FFF2-40B4-BE49-F238E27FC236}">
                <a16:creationId xmlns:a16="http://schemas.microsoft.com/office/drawing/2014/main" id="{36C3A92F-F7FB-952C-4A8C-673771088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0" y="1108249"/>
            <a:ext cx="3410193" cy="191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visual studio code logo">
            <a:extLst>
              <a:ext uri="{FF2B5EF4-FFF2-40B4-BE49-F238E27FC236}">
                <a16:creationId xmlns:a16="http://schemas.microsoft.com/office/drawing/2014/main" id="{07D867E5-4D31-46F0-8B98-80A7BA75B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09" y="3311611"/>
            <a:ext cx="3296359" cy="185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Image result for slack logo">
            <a:extLst>
              <a:ext uri="{FF2B5EF4-FFF2-40B4-BE49-F238E27FC236}">
                <a16:creationId xmlns:a16="http://schemas.microsoft.com/office/drawing/2014/main" id="{148BFC87-9D0C-8367-56EA-B317054B2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7749"/>
            <a:ext cx="29337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Image result for SAP Logo">
            <a:extLst>
              <a:ext uri="{FF2B5EF4-FFF2-40B4-BE49-F238E27FC236}">
                <a16:creationId xmlns:a16="http://schemas.microsoft.com/office/drawing/2014/main" id="{61DA5280-C103-EF4A-D570-B0019CDE7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28" y="3542569"/>
            <a:ext cx="2783872" cy="13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Image result for google chrome icon">
            <a:extLst>
              <a:ext uri="{FF2B5EF4-FFF2-40B4-BE49-F238E27FC236}">
                <a16:creationId xmlns:a16="http://schemas.microsoft.com/office/drawing/2014/main" id="{0953DD9F-6B3E-9071-AF9D-A29C90CF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11" y="3466471"/>
            <a:ext cx="1533668" cy="153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754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36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Architectures – Event Notification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5404023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6023921" y="2421924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727862" y="4558615"/>
            <a:ext cx="4878259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Notification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Interest is only in if the event has occurred</a:t>
            </a:r>
          </a:p>
        </p:txBody>
      </p:sp>
      <p:cxnSp>
        <p:nvCxnSpPr>
          <p:cNvPr id="14" name="Elbow Connector 13"/>
          <p:cNvCxnSpPr>
            <a:stCxn id="8" idx="0"/>
            <a:endCxn id="2" idx="0"/>
          </p:cNvCxnSpPr>
          <p:nvPr/>
        </p:nvCxnSpPr>
        <p:spPr bwMode="auto">
          <a:xfrm rot="16200000" flipV="1">
            <a:off x="4991100" y="1283042"/>
            <a:ext cx="12700" cy="2286000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10" idx="0"/>
            <a:endCxn id="2" idx="0"/>
          </p:cNvCxnSpPr>
          <p:nvPr/>
        </p:nvCxnSpPr>
        <p:spPr bwMode="auto">
          <a:xfrm rot="16200000" flipV="1">
            <a:off x="5610998" y="663145"/>
            <a:ext cx="12700" cy="3525795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2935243" y="3174252"/>
            <a:ext cx="925253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66339" y="3066187"/>
            <a:ext cx="117532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95163" y="1806913"/>
            <a:ext cx="1733167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What Happened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29000" y="569737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A5E2E-E68D-5D44-A307-B9568E4C7CCA}"/>
              </a:ext>
            </a:extLst>
          </p:cNvPr>
          <p:cNvSpPr txBox="1"/>
          <p:nvPr/>
        </p:nvSpPr>
        <p:spPr>
          <a:xfrm>
            <a:off x="1428795" y="4077268"/>
            <a:ext cx="2491388" cy="758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Command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/>
              <a:t>”Do Something”</a:t>
            </a:r>
          </a:p>
          <a:p>
            <a:pPr algn="ctr"/>
            <a:r>
              <a:rPr lang="en-US" sz="1600" dirty="0"/>
              <a:t>“Something Happened”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327BBF-3575-E14A-8666-EB457E4DA7C3}"/>
              </a:ext>
            </a:extLst>
          </p:cNvPr>
          <p:cNvSpPr txBox="1"/>
          <p:nvPr/>
        </p:nvSpPr>
        <p:spPr>
          <a:xfrm>
            <a:off x="8107921" y="1634062"/>
            <a:ext cx="2352824" cy="758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Event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chemeClr val="accent5">
                    <a:lumMod val="10000"/>
                  </a:schemeClr>
                </a:solidFill>
              </a:rPr>
              <a:t>”React To Something”</a:t>
            </a:r>
            <a:br>
              <a:rPr lang="en-US" sz="1600" dirty="0">
                <a:solidFill>
                  <a:schemeClr val="accent5">
                    <a:lumMod val="10000"/>
                  </a:schemeClr>
                </a:solidFill>
              </a:rPr>
            </a:br>
            <a:r>
              <a:rPr lang="en-US" sz="1600" dirty="0">
                <a:solidFill>
                  <a:schemeClr val="accent5">
                    <a:lumMod val="10000"/>
                  </a:schemeClr>
                </a:solidFill>
              </a:rPr>
              <a:t>“</a:t>
            </a:r>
            <a:r>
              <a:rPr lang="en-US" sz="1600" dirty="0" err="1">
                <a:solidFill>
                  <a:schemeClr val="accent5">
                    <a:lumMod val="10000"/>
                  </a:schemeClr>
                </a:solidFill>
              </a:rPr>
              <a:t>noop</a:t>
            </a:r>
            <a:r>
              <a:rPr lang="en-US" sz="1600">
                <a:solidFill>
                  <a:schemeClr val="accent5">
                    <a:lumMod val="10000"/>
                  </a:schemeClr>
                </a:solidFill>
              </a:rPr>
              <a:t>”</a:t>
            </a:r>
            <a:endParaRPr lang="en-US" sz="1600" dirty="0">
              <a:solidFill>
                <a:schemeClr val="accent5">
                  <a:lumMod val="1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8E30B3-4768-D749-90DB-FFA2862351C5}"/>
              </a:ext>
            </a:extLst>
          </p:cNvPr>
          <p:cNvCxnSpPr/>
          <p:nvPr/>
        </p:nvCxnSpPr>
        <p:spPr bwMode="auto">
          <a:xfrm flipH="1">
            <a:off x="6954796" y="2018638"/>
            <a:ext cx="1122405" cy="12682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03016A-0CAA-8345-ADD9-6A2D9A980D03}"/>
              </a:ext>
            </a:extLst>
          </p:cNvPr>
          <p:cNvCxnSpPr>
            <a:cxnSpLocks/>
            <a:stCxn id="20" idx="0"/>
          </p:cNvCxnSpPr>
          <p:nvPr/>
        </p:nvCxnSpPr>
        <p:spPr bwMode="auto">
          <a:xfrm flipV="1">
            <a:off x="2674489" y="3860948"/>
            <a:ext cx="1173612" cy="21632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E69E54E-FDF9-A1A8-51A1-C80D1646AFE2}"/>
              </a:ext>
            </a:extLst>
          </p:cNvPr>
          <p:cNvSpPr txBox="1"/>
          <p:nvPr/>
        </p:nvSpPr>
        <p:spPr>
          <a:xfrm>
            <a:off x="720097" y="4863506"/>
            <a:ext cx="2842445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7030A0"/>
                </a:solidFill>
              </a:rPr>
              <a:t>Semantics of the event and</a:t>
            </a:r>
            <a:br>
              <a:rPr lang="en-US" sz="1600" i="1" dirty="0">
                <a:solidFill>
                  <a:srgbClr val="7030A0"/>
                </a:solidFill>
              </a:rPr>
            </a:br>
            <a:r>
              <a:rPr lang="en-US" sz="1600" i="1" dirty="0">
                <a:solidFill>
                  <a:srgbClr val="7030A0"/>
                </a:solidFill>
              </a:rPr>
              <a:t>how to react to it…</a:t>
            </a:r>
          </a:p>
        </p:txBody>
      </p:sp>
    </p:spTree>
    <p:extLst>
      <p:ext uri="{BB962C8B-B14F-4D97-AF65-F5344CB8AC3E}">
        <p14:creationId xmlns:p14="http://schemas.microsoft.com/office/powerpoint/2010/main" val="3061280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37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5404023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6023921" y="2421924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920222" y="4558615"/>
            <a:ext cx="449353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Carried State Transfer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Eventual Consistency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35243" y="3174252"/>
            <a:ext cx="925253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66339" y="3066187"/>
            <a:ext cx="117532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24881" y="568719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191897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latin typeface="Tahoma" charset="0"/>
                <a:ea typeface="ＭＳ Ｐゴシック" charset="0"/>
              </a:rPr>
              <a:t>Before State</a:t>
            </a:r>
            <a:br>
              <a:rPr lang="en-US" sz="1600" b="0" dirty="0">
                <a:latin typeface="Tahoma" charset="0"/>
                <a:ea typeface="ＭＳ Ｐゴシック" charset="0"/>
              </a:rPr>
            </a:br>
            <a:r>
              <a:rPr lang="en-US" sz="1600" b="0" dirty="0">
                <a:latin typeface="Tahoma" charset="0"/>
                <a:ea typeface="ＭＳ Ｐゴシック" charset="0"/>
              </a:rPr>
              <a:t>After State</a:t>
            </a:r>
          </a:p>
        </p:txBody>
      </p:sp>
    </p:spTree>
    <p:extLst>
      <p:ext uri="{BB962C8B-B14F-4D97-AF65-F5344CB8AC3E}">
        <p14:creationId xmlns:p14="http://schemas.microsoft.com/office/powerpoint/2010/main" val="846203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38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– Event Carried State Transfer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960716" y="4949795"/>
            <a:ext cx="4412555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Sourcing</a:t>
            </a:r>
            <a:br>
              <a:rPr lang="en-US" dirty="0"/>
            </a:br>
            <a:r>
              <a:rPr lang="en-US" dirty="0"/>
              <a:t>Event Store Maintains State Over Time</a:t>
            </a:r>
          </a:p>
          <a:p>
            <a:pPr algn="ctr"/>
            <a:r>
              <a:rPr lang="en-US" dirty="0"/>
              <a:t>Loosens Coupling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7882" y="3174252"/>
            <a:ext cx="123463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(1) Publish</a:t>
            </a:r>
            <a:endParaRPr lang="en-US" sz="1600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08095" y="1835321"/>
            <a:ext cx="1691489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(2) Notify 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24881" y="607837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4" name="Can 3"/>
          <p:cNvSpPr/>
          <p:nvPr/>
        </p:nvSpPr>
        <p:spPr bwMode="auto">
          <a:xfrm>
            <a:off x="8077200" y="3505200"/>
            <a:ext cx="2362200" cy="16002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>
                <a:latin typeface="Tahoma" charset="0"/>
                <a:ea typeface="ＭＳ Ｐゴシック" charset="0"/>
              </a:rPr>
              <a:t>Event Store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153400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e1</a:t>
            </a:r>
            <a:endParaRPr lang="en-US" sz="1600" b="0" dirty="0">
              <a:solidFill>
                <a:schemeClr val="accent1">
                  <a:lumMod val="60000"/>
                  <a:lumOff val="40000"/>
                </a:schemeClr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8713576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e2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9273752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e3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9833928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e4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191897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latin typeface="Tahoma" charset="0"/>
                <a:ea typeface="ＭＳ Ｐゴシック" charset="0"/>
              </a:rPr>
              <a:t>Before State</a:t>
            </a:r>
            <a:br>
              <a:rPr lang="en-US" sz="1600" b="0" dirty="0">
                <a:latin typeface="Tahoma" charset="0"/>
                <a:ea typeface="ＭＳ Ｐゴシック" charset="0"/>
              </a:rPr>
            </a:br>
            <a:r>
              <a:rPr lang="en-US" sz="1600" b="0" dirty="0">
                <a:latin typeface="Tahoma" charset="0"/>
                <a:ea typeface="ＭＳ Ｐゴシック" charset="0"/>
              </a:rPr>
              <a:t>After State</a:t>
            </a:r>
          </a:p>
        </p:txBody>
      </p:sp>
      <p:cxnSp>
        <p:nvCxnSpPr>
          <p:cNvPr id="26" name="Elbow Connector 25"/>
          <p:cNvCxnSpPr>
            <a:stCxn id="3" idx="0"/>
            <a:endCxn id="4" idx="2"/>
          </p:cNvCxnSpPr>
          <p:nvPr/>
        </p:nvCxnSpPr>
        <p:spPr bwMode="auto">
          <a:xfrm>
            <a:off x="5486400" y="3771900"/>
            <a:ext cx="2590800" cy="533401"/>
          </a:xfrm>
          <a:prstGeom prst="bentConnector3">
            <a:avLst>
              <a:gd name="adj1" fmla="val 7003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Elbow Connector 26"/>
          <p:cNvCxnSpPr>
            <a:stCxn id="4" idx="1"/>
            <a:endCxn id="10" idx="0"/>
          </p:cNvCxnSpPr>
          <p:nvPr/>
        </p:nvCxnSpPr>
        <p:spPr bwMode="auto">
          <a:xfrm rot="16200000" flipV="1">
            <a:off x="7776519" y="2023419"/>
            <a:ext cx="1079158" cy="1884405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Elbow Connector 28"/>
          <p:cNvCxnSpPr>
            <a:stCxn id="4" idx="1"/>
            <a:endCxn id="8" idx="0"/>
          </p:cNvCxnSpPr>
          <p:nvPr/>
        </p:nvCxnSpPr>
        <p:spPr bwMode="auto">
          <a:xfrm rot="16200000" flipV="1">
            <a:off x="7156621" y="1403521"/>
            <a:ext cx="1079158" cy="3124200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5722227" y="2947656"/>
            <a:ext cx="2195345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(3) </a:t>
            </a:r>
            <a:r>
              <a:rPr lang="en-US" sz="1600">
                <a:solidFill>
                  <a:srgbClr val="7030A0"/>
                </a:solidFill>
              </a:rPr>
              <a:t>Update App State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60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39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– Command Query Responsibility Separation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3140659" y="3406192"/>
            <a:ext cx="885948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Writes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46708"/>
            <a:ext cx="4201226" cy="37909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76601" y="5493604"/>
            <a:ext cx="4660250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Scalability and Consistency via Separate</a:t>
            </a:r>
            <a:br>
              <a:rPr lang="en-US" dirty="0"/>
            </a:br>
            <a:r>
              <a:rPr lang="en-US" dirty="0"/>
              <a:t>Handling of Reads and Writes (CQRS)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7646613" y="3406192"/>
            <a:ext cx="877163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3518262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4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0584" y="12357"/>
            <a:ext cx="10103303" cy="649061"/>
          </a:xfrm>
        </p:spPr>
        <p:txBody>
          <a:bodyPr/>
          <a:lstStyle/>
          <a:p>
            <a:r>
              <a:rPr lang="en-US" sz="2800" dirty="0"/>
              <a:t>Architecture as an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7D9C2-0C72-25CE-62D4-0864C6AB8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24" y="958297"/>
            <a:ext cx="5923991" cy="5489681"/>
          </a:xfrm>
          <a:prstGeom prst="rect">
            <a:avLst/>
          </a:prstGeom>
        </p:spPr>
      </p:pic>
      <p:pic>
        <p:nvPicPr>
          <p:cNvPr id="13314" name="Picture 2" descr="How To Set Use Angry Stickman Icon Png - Angry Stick Figure Clip Art PNG  Image | Transparent PNG Free Download on SeekPNG">
            <a:extLst>
              <a:ext uri="{FF2B5EF4-FFF2-40B4-BE49-F238E27FC236}">
                <a16:creationId xmlns:a16="http://schemas.microsoft.com/office/drawing/2014/main" id="{B8BDC34B-137B-68A0-ADE8-77D9B54D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647" y="1668047"/>
            <a:ext cx="918588" cy="152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27C1ED-7799-AAE8-EA47-81CF8843253E}"/>
              </a:ext>
            </a:extLst>
          </p:cNvPr>
          <p:cNvSpPr/>
          <p:nvPr/>
        </p:nvSpPr>
        <p:spPr>
          <a:xfrm>
            <a:off x="507324" y="615675"/>
            <a:ext cx="5143500" cy="2803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b="0" dirty="0"/>
              <a:t>https://</a:t>
            </a:r>
            <a:r>
              <a:rPr lang="en-US" sz="1350" b="0" dirty="0" err="1"/>
              <a:t>www.iso.org</a:t>
            </a:r>
            <a:r>
              <a:rPr lang="en-US" sz="1350" b="0" dirty="0"/>
              <a:t>/</a:t>
            </a:r>
            <a:r>
              <a:rPr lang="en-US" sz="1350" b="0" dirty="0" err="1"/>
              <a:t>obp</a:t>
            </a:r>
            <a:r>
              <a:rPr lang="en-US" sz="1350" b="0" dirty="0"/>
              <a:t>/</a:t>
            </a:r>
            <a:r>
              <a:rPr lang="en-US" sz="1350" b="0" dirty="0" err="1"/>
              <a:t>ui</a:t>
            </a:r>
            <a:r>
              <a:rPr lang="en-US" sz="1350" b="0" dirty="0"/>
              <a:t>/#iso:std:iso-iec-ieee:42020:ed-1:v1:en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3807A4-96E8-C6C3-64B8-0F47753DB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776" y="185618"/>
            <a:ext cx="4482837" cy="65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38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40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Oriented Architecture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72CA8-631D-244E-B442-7B920318F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40" y="1163235"/>
            <a:ext cx="7620000" cy="4598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2286000" y="6002867"/>
            <a:ext cx="748284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Thoughts?  Good Parts?  Bad Parts?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D7813-A902-1B4A-BA8F-B5917D363539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B0FF2-7958-000B-1BCA-BF671095E20A}"/>
              </a:ext>
            </a:extLst>
          </p:cNvPr>
          <p:cNvSpPr txBox="1"/>
          <p:nvPr/>
        </p:nvSpPr>
        <p:spPr>
          <a:xfrm>
            <a:off x="8790253" y="432340"/>
            <a:ext cx="2505814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Applications use the </a:t>
            </a:r>
            <a:br>
              <a:rPr lang="en-US" dirty="0"/>
            </a:br>
            <a:r>
              <a:rPr lang="en-US" dirty="0"/>
              <a:t>Business Services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B7F6E9-A494-2E42-64ED-35A18F130E1A}"/>
              </a:ext>
            </a:extLst>
          </p:cNvPr>
          <p:cNvCxnSpPr>
            <a:stCxn id="2" idx="1"/>
          </p:cNvCxnSpPr>
          <p:nvPr/>
        </p:nvCxnSpPr>
        <p:spPr>
          <a:xfrm flipH="1">
            <a:off x="7589520" y="728511"/>
            <a:ext cx="1200733" cy="508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n 8">
            <a:extLst>
              <a:ext uri="{FF2B5EF4-FFF2-40B4-BE49-F238E27FC236}">
                <a16:creationId xmlns:a16="http://schemas.microsoft.com/office/drawing/2014/main" id="{AD32B074-4283-5069-B667-EB14682CCF9A}"/>
              </a:ext>
            </a:extLst>
          </p:cNvPr>
          <p:cNvSpPr/>
          <p:nvPr/>
        </p:nvSpPr>
        <p:spPr>
          <a:xfrm>
            <a:off x="10122408" y="4727448"/>
            <a:ext cx="1341120" cy="7885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</a:t>
            </a:r>
          </a:p>
          <a:p>
            <a:pPr algn="ctr"/>
            <a:r>
              <a:rPr lang="en-US" dirty="0"/>
              <a:t>ERP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8A599-7CB4-5FF8-B199-C133EEFCEADA}"/>
              </a:ext>
            </a:extLst>
          </p:cNvPr>
          <p:cNvSpPr txBox="1"/>
          <p:nvPr/>
        </p:nvSpPr>
        <p:spPr>
          <a:xfrm>
            <a:off x="9746788" y="2529195"/>
            <a:ext cx="2210862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Productized as</a:t>
            </a:r>
            <a:br>
              <a:rPr lang="en-US" dirty="0"/>
            </a:br>
            <a:r>
              <a:rPr lang="en-US" dirty="0"/>
              <a:t>Enterprise Service</a:t>
            </a:r>
            <a:br>
              <a:rPr lang="en-US" dirty="0"/>
            </a:br>
            <a:r>
              <a:rPr lang="en-US" dirty="0"/>
              <a:t>Buses (ESBs)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8A5418-0623-DB7C-6370-6A7D14368869}"/>
              </a:ext>
            </a:extLst>
          </p:cNvPr>
          <p:cNvSpPr txBox="1"/>
          <p:nvPr/>
        </p:nvSpPr>
        <p:spPr>
          <a:xfrm>
            <a:off x="271403" y="2109366"/>
            <a:ext cx="1877437" cy="2088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Bottleneck</a:t>
            </a:r>
            <a:br>
              <a:rPr lang="en-US" dirty="0"/>
            </a:br>
            <a:r>
              <a:rPr lang="en-US" dirty="0"/>
              <a:t>VERY difficult</a:t>
            </a:r>
            <a:br>
              <a:rPr lang="en-US" dirty="0"/>
            </a:br>
            <a:r>
              <a:rPr lang="en-US" dirty="0"/>
              <a:t>to maintain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would you</a:t>
            </a:r>
            <a:br>
              <a:rPr lang="en-US" dirty="0"/>
            </a:br>
            <a:r>
              <a:rPr lang="en-US" dirty="0"/>
              <a:t>think this is</a:t>
            </a:r>
            <a:br>
              <a:rPr lang="en-US" dirty="0"/>
            </a:br>
            <a:r>
              <a:rPr lang="en-US" dirty="0"/>
              <a:t>fragile?</a:t>
            </a:r>
          </a:p>
        </p:txBody>
      </p:sp>
    </p:spTree>
    <p:extLst>
      <p:ext uri="{BB962C8B-B14F-4D97-AF65-F5344CB8AC3E}">
        <p14:creationId xmlns:p14="http://schemas.microsoft.com/office/powerpoint/2010/main" val="3057674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41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Based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657601" y="6017568"/>
            <a:ext cx="4250459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Well To Partition Functionality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2527-C775-1D40-A7FB-5A33ECA0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40" y="1295400"/>
            <a:ext cx="7757160" cy="4381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DEB22-5E99-844F-911B-F2B760BA9679}"/>
              </a:ext>
            </a:extLst>
          </p:cNvPr>
          <p:cNvSpPr txBox="1"/>
          <p:nvPr/>
        </p:nvSpPr>
        <p:spPr>
          <a:xfrm>
            <a:off x="1490472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CA47C-68D5-544F-A30E-2B50148BAA1C}"/>
              </a:ext>
            </a:extLst>
          </p:cNvPr>
          <p:cNvSpPr txBox="1"/>
          <p:nvPr/>
        </p:nvSpPr>
        <p:spPr>
          <a:xfrm>
            <a:off x="9955342" y="1739001"/>
            <a:ext cx="195072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GATEWAY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80361-1816-BE47-B6CB-2BA3DB984FBC}"/>
              </a:ext>
            </a:extLst>
          </p:cNvPr>
          <p:cNvSpPr txBox="1"/>
          <p:nvPr/>
        </p:nvSpPr>
        <p:spPr>
          <a:xfrm>
            <a:off x="3532632" y="1800979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35BC3-FAF0-F942-AED7-45DD838A2D38}"/>
              </a:ext>
            </a:extLst>
          </p:cNvPr>
          <p:cNvSpPr txBox="1"/>
          <p:nvPr/>
        </p:nvSpPr>
        <p:spPr>
          <a:xfrm>
            <a:off x="5426531" y="1822542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D97ED7-7CC3-4848-983A-2ED2D67BD1F6}"/>
              </a:ext>
            </a:extLst>
          </p:cNvPr>
          <p:cNvSpPr txBox="1"/>
          <p:nvPr/>
        </p:nvSpPr>
        <p:spPr>
          <a:xfrm>
            <a:off x="7320430" y="1844105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7D9D9-DFFC-C042-81E5-A7C603B3B7A2}"/>
              </a:ext>
            </a:extLst>
          </p:cNvPr>
          <p:cNvSpPr txBox="1"/>
          <p:nvPr/>
        </p:nvSpPr>
        <p:spPr>
          <a:xfrm>
            <a:off x="2923032" y="2967030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1983D-634B-544B-B7F1-BB17AA699C0A}"/>
              </a:ext>
            </a:extLst>
          </p:cNvPr>
          <p:cNvSpPr txBox="1"/>
          <p:nvPr/>
        </p:nvSpPr>
        <p:spPr>
          <a:xfrm>
            <a:off x="5369052" y="2973145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F1189-82A7-094C-B353-800D4FC5A226}"/>
              </a:ext>
            </a:extLst>
          </p:cNvPr>
          <p:cNvSpPr txBox="1"/>
          <p:nvPr/>
        </p:nvSpPr>
        <p:spPr>
          <a:xfrm>
            <a:off x="7784592" y="2988593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6337D6-58AE-4340-93EA-A787BD79F6F7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9339072" y="1910522"/>
            <a:ext cx="6162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995754-F635-5634-D8B0-6EDE8ACB4460}"/>
              </a:ext>
            </a:extLst>
          </p:cNvPr>
          <p:cNvSpPr txBox="1"/>
          <p:nvPr/>
        </p:nvSpPr>
        <p:spPr>
          <a:xfrm>
            <a:off x="9973630" y="2976489"/>
            <a:ext cx="195072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GATEWAY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E01642-FD9C-112D-CA4E-8F550DD8AF61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9357360" y="3148010"/>
            <a:ext cx="6162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172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42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Based Style -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2697480" y="5647898"/>
            <a:ext cx="783336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 Good To Decompose a Monolithic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DEB22-5E99-844F-911B-F2B760BA9679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81521E-B823-C849-B1DA-CEBD285FC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64" y="1954867"/>
            <a:ext cx="4365336" cy="3222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292B9F-CB0D-1240-994E-1241C6D7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095976"/>
            <a:ext cx="4382036" cy="29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58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43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Microservice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4457872" y="6163056"/>
            <a:ext cx="349326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MAIN Idea – SHARE NOTHING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795EE-B7DD-8041-96B7-15E69683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569" y="1143001"/>
            <a:ext cx="8607870" cy="4931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5C1EDA96-2774-A319-C717-14B63680A31B}"/>
              </a:ext>
            </a:extLst>
          </p:cNvPr>
          <p:cNvSpPr/>
          <p:nvPr/>
        </p:nvSpPr>
        <p:spPr>
          <a:xfrm>
            <a:off x="2286000" y="5710965"/>
            <a:ext cx="8129016" cy="5486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Communication Generally using Events / Streaming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427F5-24EF-2345-2065-C645A8F6421E}"/>
              </a:ext>
            </a:extLst>
          </p:cNvPr>
          <p:cNvSpPr txBox="1"/>
          <p:nvPr/>
        </p:nvSpPr>
        <p:spPr>
          <a:xfrm>
            <a:off x="6263382" y="461833"/>
            <a:ext cx="5378395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But they can get so complex that the only thing</a:t>
            </a:r>
            <a:br>
              <a:rPr lang="en-US" dirty="0"/>
            </a:br>
            <a:r>
              <a:rPr lang="en-US" dirty="0"/>
              <a:t>that can manage them is automation and</a:t>
            </a:r>
            <a:br>
              <a:rPr lang="en-US" dirty="0"/>
            </a:br>
            <a:r>
              <a:rPr lang="en-US" dirty="0"/>
              <a:t>very specialized tooling (e.g., Service Mesh)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C1AF02-F128-DB81-D58D-A32FEE54C8F7}"/>
              </a:ext>
            </a:extLst>
          </p:cNvPr>
          <p:cNvSpPr txBox="1"/>
          <p:nvPr/>
        </p:nvSpPr>
        <p:spPr>
          <a:xfrm>
            <a:off x="10415016" y="1486420"/>
            <a:ext cx="1636776" cy="1340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GATEWAY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e.g</a:t>
            </a:r>
            <a:r>
              <a:rPr lang="en-US" dirty="0"/>
              <a:t>, Kong</a:t>
            </a:r>
            <a:br>
              <a:rPr lang="en-US" dirty="0"/>
            </a:br>
            <a:r>
              <a:rPr lang="en-US" dirty="0" err="1"/>
              <a:t>Gloo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53E0CA-46D2-ADDB-A57D-8B629F214BD5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9079992" y="2156540"/>
            <a:ext cx="1335024" cy="45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A1F4D6-D612-B34D-A97C-58F10A8DA490}"/>
              </a:ext>
            </a:extLst>
          </p:cNvPr>
          <p:cNvSpPr txBox="1"/>
          <p:nvPr/>
        </p:nvSpPr>
        <p:spPr>
          <a:xfrm>
            <a:off x="10555224" y="3110205"/>
            <a:ext cx="1636776" cy="1340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</a:t>
            </a:r>
            <a:br>
              <a:rPr lang="en-US" dirty="0"/>
            </a:br>
            <a:r>
              <a:rPr lang="en-US" dirty="0"/>
              <a:t>Mesh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e.g</a:t>
            </a:r>
            <a:r>
              <a:rPr lang="en-US" dirty="0"/>
              <a:t>, Kong</a:t>
            </a:r>
            <a:br>
              <a:rPr lang="en-US" dirty="0"/>
            </a:br>
            <a:r>
              <a:rPr lang="en-US" dirty="0" err="1"/>
              <a:t>Gloo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7F2208-B513-0319-2D62-E58C89E66B95}"/>
              </a:ext>
            </a:extLst>
          </p:cNvPr>
          <p:cNvCxnSpPr>
            <a:cxnSpLocks/>
          </p:cNvCxnSpPr>
          <p:nvPr/>
        </p:nvCxnSpPr>
        <p:spPr>
          <a:xfrm flipH="1" flipV="1">
            <a:off x="8394192" y="3435445"/>
            <a:ext cx="2161032" cy="283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655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44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 (aka Cloud)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174335" y="6239922"/>
            <a:ext cx="544251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Minimize Factors that Limit Scaling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15362" name="Picture 2" descr="Alt Text">
            <a:extLst>
              <a:ext uri="{FF2B5EF4-FFF2-40B4-BE49-F238E27FC236}">
                <a16:creationId xmlns:a16="http://schemas.microsoft.com/office/drawing/2014/main" id="{C4A7B62B-A9A2-5651-D6B5-CFCA58FE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1296104"/>
            <a:ext cx="9102811" cy="487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089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45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Key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483254" y="6239922"/>
            <a:ext cx="544251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Minimize Factors that Limit Scaling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17410" name="Picture 2" descr="Alt Text">
            <a:extLst>
              <a:ext uri="{FF2B5EF4-FFF2-40B4-BE49-F238E27FC236}">
                <a16:creationId xmlns:a16="http://schemas.microsoft.com/office/drawing/2014/main" id="{FBF56256-8DE9-21A3-DD8E-D5418C36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05" y="1807307"/>
            <a:ext cx="3241999" cy="289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D1C2A6-D991-8F89-688D-DBAE62E7A945}"/>
              </a:ext>
            </a:extLst>
          </p:cNvPr>
          <p:cNvSpPr txBox="1"/>
          <p:nvPr/>
        </p:nvSpPr>
        <p:spPr>
          <a:xfrm>
            <a:off x="321275" y="4927788"/>
            <a:ext cx="439900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latin typeface="+mn-lt"/>
              </a:rPr>
              <a:t>The processing unit provides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a virtualized environment that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enables modules to have everything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that they need appear to be local </a:t>
            </a:r>
          </a:p>
        </p:txBody>
      </p:sp>
      <p:pic>
        <p:nvPicPr>
          <p:cNvPr id="9" name="Picture 2" descr="Alt Text">
            <a:extLst>
              <a:ext uri="{FF2B5EF4-FFF2-40B4-BE49-F238E27FC236}">
                <a16:creationId xmlns:a16="http://schemas.microsoft.com/office/drawing/2014/main" id="{C405E632-2243-8CC2-EBCB-66EB1DAC0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97" r="7556"/>
          <a:stretch/>
        </p:blipFill>
        <p:spPr bwMode="auto">
          <a:xfrm>
            <a:off x="5103248" y="1807307"/>
            <a:ext cx="6485359" cy="15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FEE4CA-09EC-689C-130E-F2CA5F4D6139}"/>
              </a:ext>
            </a:extLst>
          </p:cNvPr>
          <p:cNvSpPr txBox="1"/>
          <p:nvPr/>
        </p:nvSpPr>
        <p:spPr>
          <a:xfrm>
            <a:off x="5103248" y="3397078"/>
            <a:ext cx="6733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+mn-lt"/>
              </a:rPr>
              <a:t>The virtual middleware connects to all processing units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726BD-231D-F1A9-028F-56BA821BD1DA}"/>
              </a:ext>
            </a:extLst>
          </p:cNvPr>
          <p:cNvSpPr txBox="1"/>
          <p:nvPr/>
        </p:nvSpPr>
        <p:spPr>
          <a:xfrm>
            <a:off x="5458186" y="3790499"/>
            <a:ext cx="6733814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Messaging Grid: Behaves like a smart load balancer, intelligently routing messages to processing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Data Grid: Works with the data replication components in each processing unit to make sure the right data is replicated to the right Processing Unit and kept coherent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Processing Grid:  Mediates and orchestrates distributed work that is executed on multiple processing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Deployment Manager:  Ensures the right code is deployed to the right processing unit as well as handling scaleup and scale down </a:t>
            </a:r>
          </a:p>
        </p:txBody>
      </p:sp>
    </p:spTree>
    <p:extLst>
      <p:ext uri="{BB962C8B-B14F-4D97-AF65-F5344CB8AC3E}">
        <p14:creationId xmlns:p14="http://schemas.microsoft.com/office/powerpoint/2010/main" val="2698877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46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Example: Kubernetes</a:t>
            </a:r>
          </a:p>
        </p:txBody>
      </p:sp>
      <p:pic>
        <p:nvPicPr>
          <p:cNvPr id="19460" name="Picture 4" descr="How Kubernetes works | Cloud Native Computing Foundation">
            <a:extLst>
              <a:ext uri="{FF2B5EF4-FFF2-40B4-BE49-F238E27FC236}">
                <a16:creationId xmlns:a16="http://schemas.microsoft.com/office/drawing/2014/main" id="{1D8542C2-D5C8-7DF5-F2BA-2B5353ED5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4" r="4270" b="6371"/>
          <a:stretch/>
        </p:blipFill>
        <p:spPr bwMode="auto">
          <a:xfrm>
            <a:off x="1311927" y="973983"/>
            <a:ext cx="9263309" cy="574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4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47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</a:t>
            </a:r>
            <a:br>
              <a:rPr lang="en-US" sz="3200" dirty="0"/>
            </a:br>
            <a:r>
              <a:rPr lang="en-US" sz="3200" dirty="0"/>
              <a:t>Example: Service Mesh on Kubernetes</a:t>
            </a:r>
          </a:p>
        </p:txBody>
      </p:sp>
      <p:pic>
        <p:nvPicPr>
          <p:cNvPr id="19458" name="Picture 2" descr="Istio Architecture on Kubernetes | Better Programming">
            <a:extLst>
              <a:ext uri="{FF2B5EF4-FFF2-40B4-BE49-F238E27FC236}">
                <a16:creationId xmlns:a16="http://schemas.microsoft.com/office/drawing/2014/main" id="{BE828ED3-4A49-4F54-D2E2-B260E776A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" y="1767403"/>
            <a:ext cx="10043160" cy="477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631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48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is a design activity</a:t>
            </a:r>
          </a:p>
        </p:txBody>
      </p:sp>
      <p:sp>
        <p:nvSpPr>
          <p:cNvPr id="4751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589532" y="2063066"/>
            <a:ext cx="8805672" cy="3505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Manage complexity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Validation of delivered software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Simplify future maintenance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A mechanism for communication between domain experts and technical professionals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Enables Visualization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Enables project team members to work concurrently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Partitioning the work effort with limited overlap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Example:  Concurrently developing test cases while the code is being development</a:t>
            </a:r>
          </a:p>
          <a:p>
            <a:pPr>
              <a:lnSpc>
                <a:spcPct val="80000"/>
              </a:lnSpc>
            </a:pPr>
            <a:endParaRPr lang="en-US" sz="2400" dirty="0"/>
          </a:p>
        </p:txBody>
      </p:sp>
      <p:sp>
        <p:nvSpPr>
          <p:cNvPr id="475140" name="Text Box 4"/>
          <p:cNvSpPr txBox="1">
            <a:spLocks noChangeArrowheads="1"/>
          </p:cNvSpPr>
          <p:nvPr/>
        </p:nvSpPr>
        <p:spPr bwMode="auto">
          <a:xfrm>
            <a:off x="505968" y="1289734"/>
            <a:ext cx="10972800" cy="592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>
                <a:latin typeface="+mn-lt"/>
              </a:rPr>
              <a:t>A software design is not necessary for trivial systems, but for large systems a design based on a strong software architecture is essential. 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923CB5E-EC5C-6C33-B12C-2AEFA2208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968" y="5568266"/>
            <a:ext cx="10972800" cy="84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>
                <a:latin typeface="+mn-lt"/>
              </a:rPr>
              <a:t>A foundational understanding of software architecture patterns and styles is important, but structuring the architecture is a design activity and not a </a:t>
            </a:r>
            <a:r>
              <a:rPr lang="en-US" b="1" dirty="0" err="1">
                <a:latin typeface="+mn-lt"/>
              </a:rPr>
              <a:t>leggo</a:t>
            </a:r>
            <a:r>
              <a:rPr lang="en-US" b="1" dirty="0">
                <a:latin typeface="+mn-lt"/>
              </a:rPr>
              <a:t>-block or paint by numbers activity</a:t>
            </a:r>
          </a:p>
        </p:txBody>
      </p:sp>
    </p:spTree>
    <p:extLst>
      <p:ext uri="{BB962C8B-B14F-4D97-AF65-F5344CB8AC3E}">
        <p14:creationId xmlns:p14="http://schemas.microsoft.com/office/powerpoint/2010/main" val="175211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5CC8E2-019F-D646-B49C-7588E6FAB530}" type="slidenum">
              <a:rPr lang="en-US"/>
              <a:pPr/>
              <a:t>49</a:t>
            </a:fld>
            <a:endParaRPr lang="en-US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design so hard…</a:t>
            </a:r>
          </a:p>
        </p:txBody>
      </p:sp>
      <p:sp>
        <p:nvSpPr>
          <p:cNvPr id="4812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Software design can</a:t>
            </a:r>
            <a:r>
              <a:rPr lang="en-US" sz="2800" dirty="0">
                <a:latin typeface="Arial"/>
              </a:rPr>
              <a:t>’</a:t>
            </a:r>
            <a:r>
              <a:rPr lang="en-US" sz="2800" dirty="0"/>
              <a:t>t be taught, but principles of good design can</a:t>
            </a:r>
          </a:p>
          <a:p>
            <a:r>
              <a:rPr lang="en-US" sz="2800" dirty="0"/>
              <a:t>There are degrees of good and bad design, but its hard to say if a design is correct or not</a:t>
            </a:r>
          </a:p>
          <a:p>
            <a:r>
              <a:rPr lang="en-US" sz="2800" dirty="0"/>
              <a:t>The underlying assumptions and requirements that support the design change</a:t>
            </a:r>
          </a:p>
          <a:p>
            <a:r>
              <a:rPr lang="en-US" sz="2800" dirty="0"/>
              <a:t>A design is like wine, it takes a long time to see if it is good or not</a:t>
            </a:r>
          </a:p>
          <a:p>
            <a:pPr lvl="1"/>
            <a:r>
              <a:rPr lang="en-US" sz="2350" dirty="0"/>
              <a:t>Whole body of architecture work around the concept of “technical debt” -&gt; technical debt is often depicted as bad, I argue that systems that we say have technical debt generally were built with a good design.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5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0" y="0"/>
            <a:ext cx="10103303" cy="1143000"/>
          </a:xfrm>
        </p:spPr>
        <p:txBody>
          <a:bodyPr/>
          <a:lstStyle/>
          <a:p>
            <a:r>
              <a:rPr lang="en-US" sz="2800" dirty="0"/>
              <a:t>We can also look at this non- hierarchical… The relation between the architecture and design spaces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6FE5C-9E89-5D44-A724-1B8E15D7A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583159"/>
            <a:ext cx="6273800" cy="469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2295A4-AA4B-E649-913F-2094817F4C8D}"/>
              </a:ext>
            </a:extLst>
          </p:cNvPr>
          <p:cNvSpPr txBox="1"/>
          <p:nvPr/>
        </p:nvSpPr>
        <p:spPr>
          <a:xfrm rot="16200000">
            <a:off x="1221275" y="3761138"/>
            <a:ext cx="2133918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Architecture Stuff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06790-FC6D-C64D-9772-58ACA9F8A2DE}"/>
              </a:ext>
            </a:extLst>
          </p:cNvPr>
          <p:cNvSpPr txBox="1"/>
          <p:nvPr/>
        </p:nvSpPr>
        <p:spPr>
          <a:xfrm rot="5400000">
            <a:off x="8615527" y="3761138"/>
            <a:ext cx="1544012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Design Stuff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B1155-3179-0246-A1DA-412AFD5D14C5}"/>
              </a:ext>
            </a:extLst>
          </p:cNvPr>
          <p:cNvSpPr txBox="1"/>
          <p:nvPr/>
        </p:nvSpPr>
        <p:spPr>
          <a:xfrm>
            <a:off x="5291562" y="2802403"/>
            <a:ext cx="1685077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Bi-Directional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Influence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55F9E-592F-6741-8DC0-A8B8CC5E4481}"/>
              </a:ext>
            </a:extLst>
          </p:cNvPr>
          <p:cNvSpPr txBox="1"/>
          <p:nvPr/>
        </p:nvSpPr>
        <p:spPr>
          <a:xfrm>
            <a:off x="5291227" y="4755640"/>
            <a:ext cx="1672253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Constituent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Collaboration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3AF6F-B833-4344-ADA6-C5216D3182D3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1026" name="Picture 2" descr="The Software Architect Elevator: Redefining the Architect's Role in the Digital Enterprise">
            <a:extLst>
              <a:ext uri="{FF2B5EF4-FFF2-40B4-BE49-F238E27FC236}">
                <a16:creationId xmlns:a16="http://schemas.microsoft.com/office/drawing/2014/main" id="{A634998A-FFF7-85AE-5A36-A052A2BB8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547" y="2306170"/>
            <a:ext cx="1497106" cy="224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788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78A12ADE-2146-4B24-88D9-621D9638745E}" type="slidenum">
              <a:rPr lang="en-US" altLang="en-US" sz="1400"/>
              <a:pPr/>
              <a:t>50</a:t>
            </a:fld>
            <a:endParaRPr lang="en-US" altLang="en-US" sz="1400"/>
          </a:p>
        </p:txBody>
      </p:sp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The Process of Design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6864" y="1676400"/>
            <a:ext cx="9924288" cy="4114800"/>
          </a:xfrm>
        </p:spPr>
        <p:txBody>
          <a:bodyPr/>
          <a:lstStyle/>
          <a:p>
            <a:pPr marL="0" indent="0"/>
            <a:r>
              <a:rPr lang="en-GB" altLang="en-US" sz="2800" dirty="0"/>
              <a:t>Definition: </a:t>
            </a:r>
          </a:p>
          <a:p>
            <a:pPr lvl="1"/>
            <a:r>
              <a:rPr lang="en-GB" altLang="en-US" sz="2400" i="1" dirty="0"/>
              <a:t>Design</a:t>
            </a:r>
            <a:r>
              <a:rPr lang="en-GB" altLang="en-US" sz="2400" dirty="0"/>
              <a:t> is a problem-solving process whose objective is to find and describe a way:</a:t>
            </a:r>
          </a:p>
          <a:p>
            <a:pPr lvl="2"/>
            <a:r>
              <a:rPr lang="en-GB" altLang="en-US" sz="2000" dirty="0"/>
              <a:t>To implement the system’s </a:t>
            </a:r>
            <a:r>
              <a:rPr lang="en-GB" altLang="en-US" sz="2000" i="1" dirty="0"/>
              <a:t>functional requirements</a:t>
            </a:r>
            <a:r>
              <a:rPr lang="en-GB" altLang="en-US" sz="2000" dirty="0"/>
              <a:t>...</a:t>
            </a:r>
          </a:p>
          <a:p>
            <a:pPr lvl="2"/>
            <a:r>
              <a:rPr lang="en-GB" altLang="en-US" sz="2000" dirty="0"/>
              <a:t>While respecting the constraints imposed by the </a:t>
            </a:r>
            <a:r>
              <a:rPr lang="en-GB" altLang="en-US" sz="2000" i="1" dirty="0"/>
              <a:t>quality, platform and process requirements...</a:t>
            </a:r>
            <a:endParaRPr lang="en-GB" altLang="en-US" sz="2000" dirty="0"/>
          </a:p>
          <a:p>
            <a:pPr lvl="3"/>
            <a:r>
              <a:rPr lang="en-GB" altLang="en-US" sz="1800" dirty="0"/>
              <a:t>including the budget</a:t>
            </a:r>
          </a:p>
          <a:p>
            <a:pPr lvl="2"/>
            <a:r>
              <a:rPr lang="en-GB" altLang="en-US" sz="2000" dirty="0"/>
              <a:t>And while adhering to general principles of </a:t>
            </a:r>
            <a:r>
              <a:rPr lang="en-GB" altLang="en-US" sz="2000" i="1" dirty="0"/>
              <a:t>good quality</a:t>
            </a:r>
            <a:r>
              <a:rPr lang="en-US" alt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0727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3A649510-1FBB-4F94-A69A-C30B08400F57}" type="slidenum">
              <a:rPr lang="en-US" altLang="en-US" sz="1400"/>
              <a:pPr/>
              <a:t>51</a:t>
            </a:fld>
            <a:endParaRPr lang="en-US" altLang="en-US" sz="1400"/>
          </a:p>
        </p:txBody>
      </p:sp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+mj-ea"/>
                <a:cs typeface="Times" charset="0"/>
              </a:rPr>
              <a:t>Design as a series of decisions</a:t>
            </a:r>
            <a:r>
              <a:rPr lang="en-US">
                <a:ea typeface="+mj-ea"/>
                <a:cs typeface="+mj-cs"/>
              </a:rPr>
              <a:t> </a:t>
            </a:r>
          </a:p>
        </p:txBody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67968"/>
            <a:ext cx="10972800" cy="4516423"/>
          </a:xfrm>
        </p:spPr>
        <p:txBody>
          <a:bodyPr/>
          <a:lstStyle/>
          <a:p>
            <a:pPr marL="0" indent="0">
              <a:defRPr/>
            </a:pPr>
            <a:r>
              <a:rPr lang="en-GB" sz="2400" dirty="0">
                <a:cs typeface="Times" charset="0"/>
              </a:rPr>
              <a:t>A designer is faced with a series of </a:t>
            </a:r>
            <a:r>
              <a:rPr lang="en-GB" sz="2400" i="1" dirty="0">
                <a:cs typeface="Times" charset="0"/>
              </a:rPr>
              <a:t>design issues</a:t>
            </a:r>
            <a:r>
              <a:rPr lang="en-GB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These are sub-problems of the overall design problem. 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Each issue normally has several alternative solutions: 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design </a:t>
            </a:r>
            <a:r>
              <a:rPr lang="en-GB" i="1" dirty="0">
                <a:cs typeface="Times" charset="0"/>
              </a:rPr>
              <a:t>options</a:t>
            </a:r>
            <a:r>
              <a:rPr lang="en-GB" dirty="0">
                <a:cs typeface="Times" charset="0"/>
              </a:rPr>
              <a:t>. </a:t>
            </a:r>
            <a:endParaRPr lang="en-GB" sz="2000" dirty="0">
              <a:cs typeface="Times" charset="0"/>
            </a:endParaRPr>
          </a:p>
          <a:p>
            <a:pPr lvl="1">
              <a:defRPr/>
            </a:pPr>
            <a:r>
              <a:rPr lang="en-GB" sz="2000" dirty="0">
                <a:cs typeface="Times" charset="0"/>
              </a:rPr>
              <a:t>The designer makes a </a:t>
            </a:r>
            <a:r>
              <a:rPr lang="en-GB" sz="2000" i="1" dirty="0">
                <a:cs typeface="Times" charset="0"/>
              </a:rPr>
              <a:t>design decision</a:t>
            </a:r>
            <a:r>
              <a:rPr lang="en-GB" sz="2000" dirty="0">
                <a:cs typeface="Times" charset="0"/>
              </a:rPr>
              <a:t> to resolve each issue. 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This process involves choosing the best option from among the alternatives. </a:t>
            </a:r>
          </a:p>
          <a:p>
            <a:pPr marL="0" indent="0"/>
            <a:r>
              <a:rPr lang="en-GB" altLang="en-US" dirty="0"/>
              <a:t>To make each design decision, the software architect uses:</a:t>
            </a:r>
          </a:p>
          <a:p>
            <a:pPr lvl="1"/>
            <a:r>
              <a:rPr lang="en-GB" altLang="en-US" dirty="0"/>
              <a:t>Knowledge of</a:t>
            </a:r>
          </a:p>
          <a:p>
            <a:pPr lvl="2"/>
            <a:r>
              <a:rPr lang="en-GB" altLang="en-US" dirty="0"/>
              <a:t>the requirements</a:t>
            </a:r>
            <a:r>
              <a:rPr lang="en-US" altLang="en-US" dirty="0"/>
              <a:t> </a:t>
            </a:r>
          </a:p>
          <a:p>
            <a:pPr lvl="2"/>
            <a:r>
              <a:rPr lang="en-GB" altLang="en-US" dirty="0"/>
              <a:t>the design as created so far</a:t>
            </a:r>
          </a:p>
          <a:p>
            <a:pPr lvl="2"/>
            <a:r>
              <a:rPr lang="en-GB" altLang="en-US" dirty="0"/>
              <a:t>the technology available</a:t>
            </a:r>
            <a:r>
              <a:rPr lang="en-US" altLang="en-US" dirty="0"/>
              <a:t> </a:t>
            </a:r>
          </a:p>
          <a:p>
            <a:pPr lvl="2"/>
            <a:r>
              <a:rPr lang="en-GB" altLang="en-US" dirty="0"/>
              <a:t>software design principles and ‘best practices’</a:t>
            </a:r>
            <a:r>
              <a:rPr lang="en-US" altLang="ja-JP" dirty="0"/>
              <a:t> </a:t>
            </a:r>
          </a:p>
          <a:p>
            <a:pPr lvl="2"/>
            <a:r>
              <a:rPr lang="en-GB" altLang="en-US" dirty="0"/>
              <a:t>what has worked well in the past</a:t>
            </a:r>
            <a:r>
              <a:rPr lang="en-US" altLang="en-US" dirty="0"/>
              <a:t> </a:t>
            </a:r>
          </a:p>
          <a:p>
            <a:pPr>
              <a:defRPr/>
            </a:pPr>
            <a:endParaRPr lang="en-GB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1826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CA" altLang="en-US" sz="1000"/>
              <a:t>© Lethbridge/Laganière 2012</a:t>
            </a:r>
            <a:endParaRPr lang="en-US" alt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B8A51254-012C-42B4-8133-48FE84357B6D}" type="slidenum">
              <a:rPr lang="en-US" altLang="en-US" sz="1400"/>
              <a:pPr/>
              <a:t>52</a:t>
            </a:fld>
            <a:endParaRPr lang="en-US" altLang="en-US" sz="1400"/>
          </a:p>
        </p:txBody>
      </p:sp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Design space</a:t>
            </a: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85088" y="1676400"/>
            <a:ext cx="8897112" cy="4800600"/>
          </a:xfrm>
        </p:spPr>
        <p:txBody>
          <a:bodyPr/>
          <a:lstStyle/>
          <a:p>
            <a:pPr marL="0" indent="0">
              <a:defRPr/>
            </a:pPr>
            <a:r>
              <a:rPr lang="en-GB" sz="2000" dirty="0">
                <a:cs typeface="Times" charset="0"/>
              </a:rPr>
              <a:t>The space of possible designs that could be achieved by choosing different sets of alternatives is often called the </a:t>
            </a:r>
            <a:r>
              <a:rPr lang="en-GB" sz="2000" i="1" dirty="0">
                <a:cs typeface="Times" charset="0"/>
              </a:rPr>
              <a:t>design space</a:t>
            </a:r>
            <a:r>
              <a:rPr lang="en-US" sz="2000" dirty="0"/>
              <a:t> </a:t>
            </a:r>
          </a:p>
          <a:p>
            <a:pPr lvl="1">
              <a:defRPr/>
            </a:pPr>
            <a:r>
              <a:rPr lang="en-US" sz="2000" dirty="0"/>
              <a:t>For example:</a:t>
            </a:r>
          </a:p>
          <a:p>
            <a:pPr marL="0" indent="0">
              <a:defRPr/>
            </a:pPr>
            <a:endParaRPr lang="en-US" sz="2000" dirty="0"/>
          </a:p>
          <a:p>
            <a:pPr marL="0" indent="0">
              <a:defRPr/>
            </a:pPr>
            <a:endParaRPr lang="en-US" sz="2000" dirty="0"/>
          </a:p>
        </p:txBody>
      </p:sp>
      <p:pic>
        <p:nvPicPr>
          <p:cNvPr id="401420" name="Picture 1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9200" y="3174206"/>
            <a:ext cx="7010400" cy="2354263"/>
          </a:xfrm>
        </p:spPr>
      </p:pic>
    </p:spTree>
    <p:extLst>
      <p:ext uri="{BB962C8B-B14F-4D97-AF65-F5344CB8AC3E}">
        <p14:creationId xmlns:p14="http://schemas.microsoft.com/office/powerpoint/2010/main" val="2887192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6B72BAD2-FCBC-44D1-83B9-B44B822964F6}" type="slidenum">
              <a:rPr lang="en-US" altLang="en-US" sz="1400"/>
              <a:pPr/>
              <a:t>53</a:t>
            </a:fld>
            <a:endParaRPr lang="en-US" altLang="en-US" sz="1400"/>
          </a:p>
        </p:txBody>
      </p:sp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UML diagram of system parts and their relationships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06540" name="Picture 1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2286001"/>
            <a:ext cx="8077200" cy="1984375"/>
          </a:xfrm>
        </p:spPr>
      </p:pic>
    </p:spTree>
    <p:extLst>
      <p:ext uri="{BB962C8B-B14F-4D97-AF65-F5344CB8AC3E}">
        <p14:creationId xmlns:p14="http://schemas.microsoft.com/office/powerpoint/2010/main" val="4027306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D8FBBA74-8696-48C0-A5FC-5F120DF6C844}" type="slidenum">
              <a:rPr lang="en-US" altLang="en-US" sz="1400"/>
              <a:pPr/>
              <a:t>54</a:t>
            </a:fld>
            <a:endParaRPr lang="en-US" altLang="en-US" sz="1400"/>
          </a:p>
        </p:txBody>
      </p:sp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Principles Leading to Good Design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1768" y="1121664"/>
            <a:ext cx="9439656" cy="4114800"/>
          </a:xfrm>
        </p:spPr>
        <p:txBody>
          <a:bodyPr/>
          <a:lstStyle/>
          <a:p>
            <a:pPr marL="0" indent="0">
              <a:defRPr/>
            </a:pPr>
            <a:r>
              <a:rPr lang="en-US" sz="2800" dirty="0"/>
              <a:t>Overall </a:t>
            </a:r>
            <a:r>
              <a:rPr lang="en-US" sz="2800" i="1" dirty="0"/>
              <a:t>goals</a:t>
            </a:r>
            <a:r>
              <a:rPr lang="en-US" sz="2800" dirty="0"/>
              <a:t> of good design: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Increasing profit / reducing cost / increasing revenue</a:t>
            </a:r>
            <a:r>
              <a:rPr lang="en-US" sz="2400" dirty="0"/>
              <a:t> / learning opportunity (e.g., open source)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Ensuring that we actually conform with the requirements</a:t>
            </a:r>
            <a:r>
              <a:rPr lang="en-US" sz="2400" dirty="0"/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Accelerating development</a:t>
            </a:r>
            <a:r>
              <a:rPr lang="en-US" sz="2400" dirty="0"/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Increasing qualities such as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Usability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Efficiency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Reliability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Maintainability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Reusability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67682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7F6B377-131C-4F98-AEA4-68325C4CE865}" type="slidenum">
              <a:rPr lang="en-US" altLang="en-US" sz="1400"/>
              <a:pPr/>
              <a:t>55</a:t>
            </a:fld>
            <a:endParaRPr lang="en-US" altLang="en-US" sz="1400"/>
          </a:p>
        </p:txBody>
      </p:sp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1: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Divide and conquer</a:t>
            </a:r>
            <a:r>
              <a:rPr lang="en-US" dirty="0">
                <a:solidFill>
                  <a:srgbClr val="FF0000"/>
                </a:solidFill>
                <a:ea typeface="+mj-ea"/>
                <a:cs typeface="+mj-cs"/>
              </a:rPr>
              <a:t> </a:t>
            </a:r>
          </a:p>
        </p:txBody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 sz="2800" dirty="0">
                <a:cs typeface="Times" charset="0"/>
              </a:rPr>
              <a:t>Trying to deal with something big all at once is normally much harder than dealing with a series of smaller things</a:t>
            </a:r>
            <a:r>
              <a:rPr lang="en-US" sz="2800" dirty="0"/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Separate people can work on each part</a:t>
            </a:r>
            <a:r>
              <a:rPr lang="en-US" sz="2400" dirty="0"/>
              <a:t>.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An individual software engineer can specialize.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Each individual component is smaller, and therefore easier to understand</a:t>
            </a:r>
            <a:r>
              <a:rPr lang="en-US" sz="2400" dirty="0">
                <a:cs typeface="Times" charset="0"/>
              </a:rPr>
              <a:t>.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Parts can be replaced or changed without having to replace or extensively change other parts</a:t>
            </a:r>
            <a:r>
              <a:rPr lang="en-US" sz="2400" dirty="0">
                <a:cs typeface="Times" charset="0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77879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92F92BEB-3B59-4529-B7F9-B665305A16D4}" type="slidenum">
              <a:rPr lang="en-US" altLang="en-US" sz="1400"/>
              <a:pPr/>
              <a:t>56</a:t>
            </a:fld>
            <a:endParaRPr lang="en-US" altLang="en-US" sz="1400"/>
          </a:p>
        </p:txBody>
      </p:sp>
      <p:sp>
        <p:nvSpPr>
          <p:cNvPr id="4986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Ways of dividing things up to manage complexity</a:t>
            </a:r>
          </a:p>
        </p:txBody>
      </p:sp>
      <p:sp>
        <p:nvSpPr>
          <p:cNvPr id="49869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9525000" cy="4114800"/>
          </a:xfrm>
        </p:spPr>
        <p:txBody>
          <a:bodyPr/>
          <a:lstStyle/>
          <a:p>
            <a:pPr lvl="1">
              <a:defRPr/>
            </a:pPr>
            <a:r>
              <a:rPr lang="en-GB" sz="2000" dirty="0">
                <a:cs typeface="Times" charset="0"/>
              </a:rPr>
              <a:t>A distributed system is divided up into clients and servers</a:t>
            </a: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system is divided up into subsystems</a:t>
            </a: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subsystem can be divided up into one or more packages</a:t>
            </a: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package is divided up into classes</a:t>
            </a: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class is divided up into methods</a:t>
            </a:r>
            <a:r>
              <a:rPr lang="en-US" sz="2000" dirty="0"/>
              <a:t> </a:t>
            </a:r>
            <a:br>
              <a:rPr lang="en-US" sz="2000" dirty="0"/>
            </a:br>
            <a:endParaRPr lang="en-US" sz="2000" dirty="0"/>
          </a:p>
          <a:p>
            <a:pPr lvl="1">
              <a:defRPr/>
            </a:pPr>
            <a:r>
              <a:rPr lang="en-US" sz="2000" dirty="0"/>
              <a:t>Try to promote hierarchies </a:t>
            </a:r>
          </a:p>
        </p:txBody>
      </p:sp>
    </p:spTree>
    <p:extLst>
      <p:ext uri="{BB962C8B-B14F-4D97-AF65-F5344CB8AC3E}">
        <p14:creationId xmlns:p14="http://schemas.microsoft.com/office/powerpoint/2010/main" val="1618772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57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Increase cohesion </a:t>
            </a:r>
            <a:r>
              <a:rPr lang="en-GB" dirty="0">
                <a:ea typeface="+mj-ea"/>
                <a:cs typeface="Times" charset="0"/>
              </a:rPr>
              <a:t>where possible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3171"/>
            <a:ext cx="10972800" cy="4987629"/>
          </a:xfrm>
        </p:spPr>
        <p:txBody>
          <a:bodyPr/>
          <a:lstStyle/>
          <a:p>
            <a:pPr marL="0" indent="0">
              <a:defRPr/>
            </a:pPr>
            <a:r>
              <a:rPr lang="en-GB" dirty="0">
                <a:ea typeface="+mn-ea"/>
                <a:cs typeface="Times" charset="0"/>
              </a:rPr>
              <a:t>A subsystem or module has high cohesion if it keeps together things that are related to each other, and keeps out other things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This makes the system as a whole easier to understand and change</a:t>
            </a:r>
            <a:r>
              <a:rPr lang="en-US" dirty="0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US" dirty="0">
                <a:ea typeface="+mn-ea"/>
                <a:cs typeface="Times" charset="0"/>
              </a:rPr>
              <a:t>Type of cohesion:</a:t>
            </a:r>
          </a:p>
          <a:p>
            <a:pPr lvl="2">
              <a:defRPr/>
            </a:pPr>
            <a:r>
              <a:rPr lang="en-US" dirty="0">
                <a:ea typeface="+mn-ea"/>
                <a:cs typeface="Times" charset="0"/>
              </a:rPr>
              <a:t>Functional, Layer, Communicational, Sequential, Procedural, Temporal, Utility </a:t>
            </a:r>
          </a:p>
        </p:txBody>
      </p:sp>
    </p:spTree>
    <p:extLst>
      <p:ext uri="{BB962C8B-B14F-4D97-AF65-F5344CB8AC3E}">
        <p14:creationId xmlns:p14="http://schemas.microsoft.com/office/powerpoint/2010/main" val="31945872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58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Increase cohesion </a:t>
            </a:r>
            <a:r>
              <a:rPr lang="en-GB" dirty="0">
                <a:ea typeface="+mj-ea"/>
                <a:cs typeface="Times" charset="0"/>
              </a:rPr>
              <a:t>where possible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954176"/>
              </p:ext>
            </p:extLst>
          </p:nvPr>
        </p:nvGraphicFramePr>
        <p:xfrm>
          <a:off x="609600" y="1600200"/>
          <a:ext cx="10972800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7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5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Keeps all code that computes</a:t>
                      </a:r>
                      <a:r>
                        <a:rPr lang="en-US" baseline="0" dirty="0"/>
                        <a:t> a particular result together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Facilities</a:t>
                      </a:r>
                      <a:r>
                        <a:rPr lang="en-US" baseline="0" dirty="0"/>
                        <a:t> for accessing related services are kept together.  Hierarchical, you can access layers below but not above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Communicational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Modules that access</a:t>
                      </a:r>
                      <a:r>
                        <a:rPr lang="en-US" baseline="0" dirty="0"/>
                        <a:t> or manipulate certain data are kept together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Sequential and Procedural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Procedures</a:t>
                      </a:r>
                      <a:r>
                        <a:rPr lang="en-US" baseline="0" dirty="0"/>
                        <a:t> where one provides input to the next are kept together in a common module. Also p</a:t>
                      </a:r>
                      <a:r>
                        <a:rPr lang="en-US" dirty="0"/>
                        <a:t>rocedures that are used one after the next are kept together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Temporal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Operations</a:t>
                      </a:r>
                      <a:r>
                        <a:rPr lang="en-US" baseline="0" dirty="0"/>
                        <a:t> that are performed at the same phase of execution are kept together (e.g., Initialization)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Keep related semantic</a:t>
                      </a:r>
                      <a:r>
                        <a:rPr lang="en-US" baseline="0" dirty="0"/>
                        <a:t> things together, e.g., </a:t>
                      </a:r>
                      <a:r>
                        <a:rPr lang="en-US" baseline="0" dirty="0" err="1"/>
                        <a:t>java.lang.math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1830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B1FE5F-105E-435C-9FAA-B3E308AEE73E}" type="slidenum">
              <a:rPr lang="en-US" altLang="en-US" sz="1400" b="0"/>
              <a:pPr>
                <a:spcBef>
                  <a:spcPct val="0"/>
                </a:spcBef>
              </a:pPr>
              <a:t>59</a:t>
            </a:fld>
            <a:endParaRPr lang="en-US" altLang="en-US" sz="1400" b="0"/>
          </a:p>
        </p:txBody>
      </p:sp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3: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Reduce coupling </a:t>
            </a:r>
            <a:r>
              <a:rPr lang="en-GB" dirty="0">
                <a:ea typeface="+mj-ea"/>
                <a:cs typeface="Times" charset="0"/>
              </a:rPr>
              <a:t>where possible</a:t>
            </a:r>
            <a:r>
              <a:rPr lang="en-US" dirty="0">
                <a:ea typeface="+mj-ea"/>
                <a:cs typeface="Times" charset="0"/>
              </a:rPr>
              <a:t> 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3171"/>
            <a:ext cx="10972800" cy="4987629"/>
          </a:xfrm>
        </p:spPr>
        <p:txBody>
          <a:bodyPr/>
          <a:lstStyle/>
          <a:p>
            <a:pPr marL="0" indent="0">
              <a:defRPr/>
            </a:pPr>
            <a:r>
              <a:rPr lang="en-GB" sz="2400" i="1" dirty="0">
                <a:cs typeface="Times" charset="0"/>
              </a:rPr>
              <a:t>Coupling</a:t>
            </a:r>
            <a:r>
              <a:rPr lang="en-GB" sz="2400" dirty="0">
                <a:cs typeface="Times" charset="0"/>
              </a:rPr>
              <a:t> occurs when there are </a:t>
            </a:r>
            <a:r>
              <a:rPr lang="en-GB" sz="2400" i="1" dirty="0">
                <a:cs typeface="Times" charset="0"/>
              </a:rPr>
              <a:t>interdependencies</a:t>
            </a:r>
            <a:r>
              <a:rPr lang="en-GB" sz="2400" dirty="0">
                <a:cs typeface="Times" charset="0"/>
              </a:rPr>
              <a:t> between one module and another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When interdependencies exist, changes in one place will require changes somewhere else</a:t>
            </a:r>
            <a:r>
              <a:rPr lang="en-US" sz="2000" dirty="0">
                <a:cs typeface="Times" charset="0"/>
              </a:rPr>
              <a:t>.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network of interdependencies makes it hard to see at a glance how some component works.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Type of coupling:</a:t>
            </a:r>
          </a:p>
          <a:p>
            <a:pPr lvl="2">
              <a:defRPr/>
            </a:pPr>
            <a:r>
              <a:rPr lang="en-US" dirty="0">
                <a:cs typeface="Times" charset="0"/>
              </a:rPr>
              <a:t>Content, Common, Control, Stamp, Data, Routine Call, Type use, Inclusion/Import, External </a:t>
            </a:r>
            <a:endParaRPr lang="en-GB" dirty="0">
              <a:cs typeface="Times" charset="0"/>
            </a:endParaRPr>
          </a:p>
        </p:txBody>
      </p:sp>
      <p:pic>
        <p:nvPicPr>
          <p:cNvPr id="5427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048250"/>
            <a:ext cx="320040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540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6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20130" y="-43494"/>
            <a:ext cx="11170508" cy="1143000"/>
          </a:xfrm>
        </p:spPr>
        <p:txBody>
          <a:bodyPr/>
          <a:lstStyle/>
          <a:p>
            <a:r>
              <a:rPr lang="en-US" dirty="0"/>
              <a:t>Architecture has a broader scope than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8306D5-84D9-AD4B-B8AC-04F151F6B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557760"/>
            <a:ext cx="6012314" cy="5147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BB15C-FA99-9B46-A961-738F0F3CB8C9}"/>
              </a:ext>
            </a:extLst>
          </p:cNvPr>
          <p:cNvSpPr txBox="1"/>
          <p:nvPr/>
        </p:nvSpPr>
        <p:spPr>
          <a:xfrm>
            <a:off x="5334001" y="3617268"/>
            <a:ext cx="1697901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Design Focus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9BBF7-C8ED-0943-B577-A5E44D0CBD16}"/>
              </a:ext>
            </a:extLst>
          </p:cNvPr>
          <p:cNvSpPr txBox="1"/>
          <p:nvPr/>
        </p:nvSpPr>
        <p:spPr>
          <a:xfrm>
            <a:off x="7010400" y="1142261"/>
            <a:ext cx="2484526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Broader Architecture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Focus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63F954-30C4-CB49-94B6-EDA2A00F09DF}"/>
              </a:ext>
            </a:extLst>
          </p:cNvPr>
          <p:cNvSpPr txBox="1"/>
          <p:nvPr/>
        </p:nvSpPr>
        <p:spPr>
          <a:xfrm>
            <a:off x="2081816" y="1201675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1911678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60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Reduce coupling </a:t>
            </a:r>
            <a:r>
              <a:rPr lang="en-GB" dirty="0">
                <a:ea typeface="+mj-ea"/>
                <a:cs typeface="Times" charset="0"/>
              </a:rPr>
              <a:t>where possible – Code Level Things</a:t>
            </a:r>
            <a:r>
              <a:rPr lang="en-US" dirty="0"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203458"/>
              </p:ext>
            </p:extLst>
          </p:nvPr>
        </p:nvGraphicFramePr>
        <p:xfrm>
          <a:off x="469392" y="1485900"/>
          <a:ext cx="11253216" cy="514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3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module modifies internal data of another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Coupling</a:t>
                      </a:r>
                      <a:r>
                        <a:rPr lang="en-US" baseline="0" dirty="0"/>
                        <a:t> based on a global variable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 is passed</a:t>
                      </a:r>
                      <a:r>
                        <a:rPr lang="en-US" baseline="0" dirty="0"/>
                        <a:t> as an argument that controls the behavior of the </a:t>
                      </a:r>
                      <a:r>
                        <a:rPr lang="en-US" baseline="0" dirty="0" err="1"/>
                        <a:t>callee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e.g</a:t>
                      </a:r>
                      <a:r>
                        <a:rPr lang="en-US" baseline="0" dirty="0"/>
                        <a:t>, (“</a:t>
                      </a:r>
                      <a:r>
                        <a:rPr lang="en-US" baseline="0" dirty="0" err="1"/>
                        <a:t>CustomerArrived</a:t>
                      </a:r>
                      <a:r>
                        <a:rPr lang="en-US" baseline="0" dirty="0"/>
                        <a:t>” passed as an </a:t>
                      </a:r>
                      <a:r>
                        <a:rPr lang="en-US" baseline="0" dirty="0" err="1"/>
                        <a:t>arg</a:t>
                      </a:r>
                      <a:r>
                        <a:rPr lang="en-US" baseline="0" dirty="0"/>
                        <a:t> that is then processed by a switch statement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Using</a:t>
                      </a:r>
                      <a:r>
                        <a:rPr lang="en-US" baseline="0" dirty="0"/>
                        <a:t> custom types as arguments to a method or function.  Couples class dependencies – very common in OO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Routine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one method calls a method in another</a:t>
                      </a:r>
                      <a:r>
                        <a:rPr lang="en-US" baseline="0" dirty="0"/>
                        <a:t> class or package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When one</a:t>
                      </a:r>
                      <a:r>
                        <a:rPr lang="en-US" baseline="0" dirty="0"/>
                        <a:t> module uses a type defined in another module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Inclusion</a:t>
                      </a:r>
                      <a:r>
                        <a:rPr lang="en-US" baseline="0" dirty="0"/>
                        <a:t> / Import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one</a:t>
                      </a:r>
                      <a:r>
                        <a:rPr lang="en-US" baseline="0" dirty="0"/>
                        <a:t> module imports another module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a module</a:t>
                      </a:r>
                      <a:r>
                        <a:rPr lang="en-US" baseline="0" dirty="0"/>
                        <a:t> has an external dependency on things like an operating system, shared library or hardware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814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61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Reduce coupling </a:t>
            </a:r>
            <a:r>
              <a:rPr lang="en-GB" dirty="0">
                <a:ea typeface="+mj-ea"/>
                <a:cs typeface="Times" charset="0"/>
              </a:rPr>
              <a:t>where possible – Architecture Things</a:t>
            </a:r>
            <a:endParaRPr lang="en-US" dirty="0">
              <a:ea typeface="+mj-ea"/>
              <a:cs typeface="+mj-c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51644"/>
              </p:ext>
            </p:extLst>
          </p:nvPr>
        </p:nvGraphicFramePr>
        <p:xfrm>
          <a:off x="1676400" y="4014491"/>
          <a:ext cx="8839200" cy="2526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1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Afferent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multiple other components depend on a target component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Efferent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dependent a component is on other components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Temporal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Coupling introduced by non-static timing dependencies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51FA14D-30FB-7649-AE44-23AA0040C5A2}"/>
              </a:ext>
            </a:extLst>
          </p:cNvPr>
          <p:cNvSpPr/>
          <p:nvPr/>
        </p:nvSpPr>
        <p:spPr bwMode="auto">
          <a:xfrm>
            <a:off x="3979762" y="19216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F60D9-9412-0B46-A21C-C482545044A5}"/>
              </a:ext>
            </a:extLst>
          </p:cNvPr>
          <p:cNvSpPr/>
          <p:nvPr/>
        </p:nvSpPr>
        <p:spPr bwMode="auto">
          <a:xfrm>
            <a:off x="2057400" y="14644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b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FBCE8-486A-874B-B819-3951A4E3E93A}"/>
              </a:ext>
            </a:extLst>
          </p:cNvPr>
          <p:cNvSpPr/>
          <p:nvPr/>
        </p:nvSpPr>
        <p:spPr bwMode="auto">
          <a:xfrm>
            <a:off x="2057400" y="19216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c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D7C40C-2595-5946-B404-FA6669BBFF0C}"/>
              </a:ext>
            </a:extLst>
          </p:cNvPr>
          <p:cNvSpPr/>
          <p:nvPr/>
        </p:nvSpPr>
        <p:spPr bwMode="auto">
          <a:xfrm>
            <a:off x="2057400" y="23788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d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1CB5AD-1B06-FB43-AB00-1AB8880A8A4B}"/>
              </a:ext>
            </a:extLst>
          </p:cNvPr>
          <p:cNvCxnSpPr>
            <a:stCxn id="7" idx="3"/>
          </p:cNvCxnSpPr>
          <p:nvPr/>
        </p:nvCxnSpPr>
        <p:spPr bwMode="auto">
          <a:xfrm>
            <a:off x="3657600" y="1654905"/>
            <a:ext cx="322162" cy="342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F7ADD7-994D-5E47-847B-A00835527A50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 flipV="1">
            <a:off x="3657600" y="2207355"/>
            <a:ext cx="322162" cy="3619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AE8D7B-F515-924D-A5D7-94DACCA503BB}"/>
              </a:ext>
            </a:extLst>
          </p:cNvPr>
          <p:cNvCxnSpPr>
            <a:cxnSpLocks/>
            <a:stCxn id="8" idx="3"/>
            <a:endCxn id="2" idx="1"/>
          </p:cNvCxnSpPr>
          <p:nvPr/>
        </p:nvCxnSpPr>
        <p:spPr bwMode="auto">
          <a:xfrm>
            <a:off x="3657600" y="2112105"/>
            <a:ext cx="32216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B9B871B-4799-F446-990A-71BBDDACD5D0}"/>
              </a:ext>
            </a:extLst>
          </p:cNvPr>
          <p:cNvSpPr/>
          <p:nvPr/>
        </p:nvSpPr>
        <p:spPr bwMode="auto">
          <a:xfrm>
            <a:off x="5907911" y="14644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78BBF9-9321-CE4F-848B-3BAE1F9785C0}"/>
              </a:ext>
            </a:extLst>
          </p:cNvPr>
          <p:cNvSpPr/>
          <p:nvPr/>
        </p:nvSpPr>
        <p:spPr bwMode="auto">
          <a:xfrm>
            <a:off x="5907911" y="19216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14DBD1-E38F-BB4A-A7E7-63267233EAC3}"/>
              </a:ext>
            </a:extLst>
          </p:cNvPr>
          <p:cNvSpPr/>
          <p:nvPr/>
        </p:nvSpPr>
        <p:spPr bwMode="auto">
          <a:xfrm>
            <a:off x="5907911" y="2378805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8A2AF2-1F98-F043-9980-255E714507C0}"/>
              </a:ext>
            </a:extLst>
          </p:cNvPr>
          <p:cNvCxnSpPr>
            <a:cxnSpLocks/>
            <a:stCxn id="2" idx="3"/>
            <a:endCxn id="18" idx="1"/>
          </p:cNvCxnSpPr>
          <p:nvPr/>
        </p:nvCxnSpPr>
        <p:spPr bwMode="auto">
          <a:xfrm>
            <a:off x="5579963" y="2112105"/>
            <a:ext cx="327949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9CA06F-575F-7046-9796-9BCB2DB57A45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5579963" y="1654905"/>
            <a:ext cx="327949" cy="342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7CB84E-0156-D840-B6FE-F4618A6F8589}"/>
              </a:ext>
            </a:extLst>
          </p:cNvPr>
          <p:cNvCxnSpPr>
            <a:cxnSpLocks/>
            <a:endCxn id="19" idx="1"/>
          </p:cNvCxnSpPr>
          <p:nvPr/>
        </p:nvCxnSpPr>
        <p:spPr bwMode="auto">
          <a:xfrm>
            <a:off x="5592503" y="2245455"/>
            <a:ext cx="315409" cy="3238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6602AB7-2B75-9846-8043-65F033D4EC0E}"/>
              </a:ext>
            </a:extLst>
          </p:cNvPr>
          <p:cNvSpPr/>
          <p:nvPr/>
        </p:nvSpPr>
        <p:spPr bwMode="auto">
          <a:xfrm>
            <a:off x="8229600" y="1923534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h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29" name="Can 28">
            <a:extLst>
              <a:ext uri="{FF2B5EF4-FFF2-40B4-BE49-F238E27FC236}">
                <a16:creationId xmlns:a16="http://schemas.microsoft.com/office/drawing/2014/main" id="{438F2829-BF55-CA49-98BA-16B18FB29A2C}"/>
              </a:ext>
            </a:extLst>
          </p:cNvPr>
          <p:cNvSpPr/>
          <p:nvPr/>
        </p:nvSpPr>
        <p:spPr bwMode="auto">
          <a:xfrm>
            <a:off x="4123481" y="3009803"/>
            <a:ext cx="1312762" cy="381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11D89D7-7659-1B4A-B542-4EB925527858}"/>
              </a:ext>
            </a:extLst>
          </p:cNvPr>
          <p:cNvCxnSpPr>
            <a:cxnSpLocks/>
            <a:stCxn id="2" idx="2"/>
            <a:endCxn id="29" idx="1"/>
          </p:cNvCxnSpPr>
          <p:nvPr/>
        </p:nvCxnSpPr>
        <p:spPr bwMode="auto">
          <a:xfrm>
            <a:off x="4779862" y="2302605"/>
            <a:ext cx="0" cy="70719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Can 38">
            <a:extLst>
              <a:ext uri="{FF2B5EF4-FFF2-40B4-BE49-F238E27FC236}">
                <a16:creationId xmlns:a16="http://schemas.microsoft.com/office/drawing/2014/main" id="{65D7B4C5-CB26-AD45-970C-7F33148A7768}"/>
              </a:ext>
            </a:extLst>
          </p:cNvPr>
          <p:cNvSpPr/>
          <p:nvPr/>
        </p:nvSpPr>
        <p:spPr bwMode="auto">
          <a:xfrm>
            <a:off x="8395504" y="3006909"/>
            <a:ext cx="1312762" cy="381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51C741-9ECF-9A46-96E9-0C3F9E5AFBBB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>
            <a:off x="9051885" y="2299711"/>
            <a:ext cx="0" cy="70719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0C83E7-8E15-8546-9772-DA690AD22C7A}"/>
              </a:ext>
            </a:extLst>
          </p:cNvPr>
          <p:cNvCxnSpPr>
            <a:cxnSpLocks/>
            <a:stCxn id="29" idx="4"/>
            <a:endCxn id="39" idx="2"/>
          </p:cNvCxnSpPr>
          <p:nvPr/>
        </p:nvCxnSpPr>
        <p:spPr bwMode="auto">
          <a:xfrm flipV="1">
            <a:off x="5436244" y="3197409"/>
            <a:ext cx="2959261" cy="289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10F84B-903F-2A40-9CD2-6646B28A3621}"/>
              </a:ext>
            </a:extLst>
          </p:cNvPr>
          <p:cNvSpPr txBox="1"/>
          <p:nvPr/>
        </p:nvSpPr>
        <p:spPr>
          <a:xfrm>
            <a:off x="6563240" y="3035546"/>
            <a:ext cx="651140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sync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C84DA2-8DAC-D443-8925-66DAE914E8AD}"/>
              </a:ext>
            </a:extLst>
          </p:cNvPr>
          <p:cNvSpPr txBox="1"/>
          <p:nvPr/>
        </p:nvSpPr>
        <p:spPr>
          <a:xfrm>
            <a:off x="3302354" y="3547723"/>
            <a:ext cx="971741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Afferent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29EFA8-191A-CA4A-BBC4-37A1072C7A56}"/>
              </a:ext>
            </a:extLst>
          </p:cNvPr>
          <p:cNvSpPr/>
          <p:nvPr/>
        </p:nvSpPr>
        <p:spPr bwMode="auto">
          <a:xfrm>
            <a:off x="3670140" y="1464406"/>
            <a:ext cx="297082" cy="1295400"/>
          </a:xfrm>
          <a:prstGeom prst="rect">
            <a:avLst/>
          </a:prstGeom>
          <a:solidFill>
            <a:srgbClr val="7030A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D0A9D1-2DBB-B543-884E-1486C7F63CE7}"/>
              </a:ext>
            </a:extLst>
          </p:cNvPr>
          <p:cNvSpPr/>
          <p:nvPr/>
        </p:nvSpPr>
        <p:spPr bwMode="auto">
          <a:xfrm>
            <a:off x="5593466" y="1502505"/>
            <a:ext cx="297082" cy="1295400"/>
          </a:xfrm>
          <a:prstGeom prst="rect">
            <a:avLst/>
          </a:prstGeom>
          <a:solidFill>
            <a:srgbClr val="7030A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62560E0-E267-7749-B075-438C3DB2CB68}"/>
              </a:ext>
            </a:extLst>
          </p:cNvPr>
          <p:cNvCxnSpPr>
            <a:cxnSpLocks/>
            <a:stCxn id="46" idx="0"/>
          </p:cNvCxnSpPr>
          <p:nvPr/>
        </p:nvCxnSpPr>
        <p:spPr bwMode="auto">
          <a:xfrm flipV="1">
            <a:off x="3788224" y="2814482"/>
            <a:ext cx="30456" cy="7332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55F99CA-4CF8-FF41-9EDD-5635802A8AA4}"/>
              </a:ext>
            </a:extLst>
          </p:cNvPr>
          <p:cNvSpPr txBox="1"/>
          <p:nvPr/>
        </p:nvSpPr>
        <p:spPr>
          <a:xfrm>
            <a:off x="4273277" y="1257029"/>
            <a:ext cx="960519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Efferent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CB31CC1-02DD-274A-8585-ADAEA7830A44}"/>
              </a:ext>
            </a:extLst>
          </p:cNvPr>
          <p:cNvCxnSpPr>
            <a:cxnSpLocks/>
            <a:stCxn id="52" idx="3"/>
          </p:cNvCxnSpPr>
          <p:nvPr/>
        </p:nvCxnSpPr>
        <p:spPr bwMode="auto">
          <a:xfrm>
            <a:off x="5233796" y="1414605"/>
            <a:ext cx="346167" cy="29527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C70DBB7-BDD1-634A-A171-17D082628C20}"/>
              </a:ext>
            </a:extLst>
          </p:cNvPr>
          <p:cNvSpPr txBox="1"/>
          <p:nvPr/>
        </p:nvSpPr>
        <p:spPr>
          <a:xfrm>
            <a:off x="6310325" y="3581175"/>
            <a:ext cx="1092863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Temporal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015E3B-805E-FE40-B6E0-A66E5ACFBC93}"/>
              </a:ext>
            </a:extLst>
          </p:cNvPr>
          <p:cNvCxnSpPr>
            <a:cxnSpLocks/>
            <a:stCxn id="56" idx="1"/>
          </p:cNvCxnSpPr>
          <p:nvPr/>
        </p:nvCxnSpPr>
        <p:spPr bwMode="auto">
          <a:xfrm flipH="1" flipV="1">
            <a:off x="5131444" y="2450210"/>
            <a:ext cx="1178880" cy="12885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7257FD-625C-E347-AA78-EE3A854B4D89}"/>
              </a:ext>
            </a:extLst>
          </p:cNvPr>
          <p:cNvCxnSpPr>
            <a:cxnSpLocks/>
            <a:stCxn id="56" idx="3"/>
          </p:cNvCxnSpPr>
          <p:nvPr/>
        </p:nvCxnSpPr>
        <p:spPr bwMode="auto">
          <a:xfrm flipV="1">
            <a:off x="7403187" y="2407380"/>
            <a:ext cx="1177030" cy="133137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67194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BBC9A1-1D8D-4DC4-A03D-CF3889D3CFEC}" type="slidenum">
              <a:rPr lang="en-US" altLang="en-US" sz="1400"/>
              <a:pPr/>
              <a:t>62</a:t>
            </a:fld>
            <a:endParaRPr lang="en-US" altLang="en-US" sz="1400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2: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Reduce coupling </a:t>
            </a:r>
            <a:r>
              <a:rPr lang="en-GB" dirty="0">
                <a:ea typeface="+mj-ea"/>
                <a:cs typeface="Times" charset="0"/>
              </a:rPr>
              <a:t>where possible – Architecture Things</a:t>
            </a:r>
            <a:endParaRPr lang="en-US" dirty="0">
              <a:ea typeface="+mj-ea"/>
              <a:cs typeface="+mj-c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92783"/>
              </p:ext>
            </p:extLst>
          </p:nvPr>
        </p:nvGraphicFramePr>
        <p:xfrm>
          <a:off x="524256" y="4157945"/>
          <a:ext cx="11192256" cy="2617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6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6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Pathologic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component depends on the inner workings of another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components share an externally imposed protocol or data 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component passes information on another component on what to 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Components are bound to the same data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30154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51FA14D-30FB-7649-AE44-23AA0040C5A2}"/>
              </a:ext>
            </a:extLst>
          </p:cNvPr>
          <p:cNvSpPr/>
          <p:nvPr/>
        </p:nvSpPr>
        <p:spPr bwMode="auto">
          <a:xfrm>
            <a:off x="4055962" y="20666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F60D9-9412-0B46-A21C-C482545044A5}"/>
              </a:ext>
            </a:extLst>
          </p:cNvPr>
          <p:cNvSpPr/>
          <p:nvPr/>
        </p:nvSpPr>
        <p:spPr bwMode="auto">
          <a:xfrm>
            <a:off x="2133600" y="16094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b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FBCE8-486A-874B-B819-3951A4E3E93A}"/>
              </a:ext>
            </a:extLst>
          </p:cNvPr>
          <p:cNvSpPr/>
          <p:nvPr/>
        </p:nvSpPr>
        <p:spPr bwMode="auto">
          <a:xfrm>
            <a:off x="2133600" y="20666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c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D7C40C-2595-5946-B404-FA6669BBFF0C}"/>
              </a:ext>
            </a:extLst>
          </p:cNvPr>
          <p:cNvSpPr/>
          <p:nvPr/>
        </p:nvSpPr>
        <p:spPr bwMode="auto">
          <a:xfrm>
            <a:off x="2133600" y="25238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d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1CB5AD-1B06-FB43-AB00-1AB8880A8A4B}"/>
              </a:ext>
            </a:extLst>
          </p:cNvPr>
          <p:cNvCxnSpPr>
            <a:stCxn id="7" idx="3"/>
          </p:cNvCxnSpPr>
          <p:nvPr/>
        </p:nvCxnSpPr>
        <p:spPr bwMode="auto">
          <a:xfrm>
            <a:off x="3733800" y="1799957"/>
            <a:ext cx="322162" cy="342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F7ADD7-994D-5E47-847B-A00835527A50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 flipV="1">
            <a:off x="3733800" y="2352407"/>
            <a:ext cx="322162" cy="3619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AE8D7B-F515-924D-A5D7-94DACCA503BB}"/>
              </a:ext>
            </a:extLst>
          </p:cNvPr>
          <p:cNvCxnSpPr>
            <a:cxnSpLocks/>
            <a:stCxn id="8" idx="3"/>
            <a:endCxn id="2" idx="1"/>
          </p:cNvCxnSpPr>
          <p:nvPr/>
        </p:nvCxnSpPr>
        <p:spPr bwMode="auto">
          <a:xfrm>
            <a:off x="3733800" y="2257157"/>
            <a:ext cx="32216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B9B871B-4799-F446-990A-71BBDDACD5D0}"/>
              </a:ext>
            </a:extLst>
          </p:cNvPr>
          <p:cNvSpPr/>
          <p:nvPr/>
        </p:nvSpPr>
        <p:spPr bwMode="auto">
          <a:xfrm>
            <a:off x="5984111" y="16094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78BBF9-9321-CE4F-848B-3BAE1F9785C0}"/>
              </a:ext>
            </a:extLst>
          </p:cNvPr>
          <p:cNvSpPr/>
          <p:nvPr/>
        </p:nvSpPr>
        <p:spPr bwMode="auto">
          <a:xfrm>
            <a:off x="5984111" y="20666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14DBD1-E38F-BB4A-A7E7-63267233EAC3}"/>
              </a:ext>
            </a:extLst>
          </p:cNvPr>
          <p:cNvSpPr/>
          <p:nvPr/>
        </p:nvSpPr>
        <p:spPr bwMode="auto">
          <a:xfrm>
            <a:off x="5984111" y="2523857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>
                <a:latin typeface="Tahoma" charset="0"/>
                <a:ea typeface="ＭＳ Ｐゴシック" charset="0"/>
              </a:rPr>
              <a:t>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8A2AF2-1F98-F043-9980-255E714507C0}"/>
              </a:ext>
            </a:extLst>
          </p:cNvPr>
          <p:cNvCxnSpPr>
            <a:cxnSpLocks/>
            <a:stCxn id="2" idx="3"/>
            <a:endCxn id="18" idx="1"/>
          </p:cNvCxnSpPr>
          <p:nvPr/>
        </p:nvCxnSpPr>
        <p:spPr bwMode="auto">
          <a:xfrm>
            <a:off x="5656163" y="2257157"/>
            <a:ext cx="327949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9CA06F-575F-7046-9796-9BCB2DB57A45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5656163" y="1799957"/>
            <a:ext cx="327949" cy="342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7CB84E-0156-D840-B6FE-F4618A6F8589}"/>
              </a:ext>
            </a:extLst>
          </p:cNvPr>
          <p:cNvCxnSpPr>
            <a:cxnSpLocks/>
            <a:endCxn id="19" idx="1"/>
          </p:cNvCxnSpPr>
          <p:nvPr/>
        </p:nvCxnSpPr>
        <p:spPr bwMode="auto">
          <a:xfrm>
            <a:off x="5668703" y="2390507"/>
            <a:ext cx="315409" cy="3238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6602AB7-2B75-9846-8043-65F033D4EC0E}"/>
              </a:ext>
            </a:extLst>
          </p:cNvPr>
          <p:cNvSpPr/>
          <p:nvPr/>
        </p:nvSpPr>
        <p:spPr bwMode="auto">
          <a:xfrm>
            <a:off x="8305800" y="2068586"/>
            <a:ext cx="1600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</a:t>
            </a:r>
            <a:r>
              <a:rPr lang="en-US" b="0" dirty="0">
                <a:latin typeface="Tahoma" charset="0"/>
                <a:ea typeface="ＭＳ Ｐゴシック" charset="0"/>
              </a:rPr>
              <a:t>omponent </a:t>
            </a:r>
            <a:r>
              <a:rPr lang="en-US" dirty="0"/>
              <a:t>h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29" name="Can 28">
            <a:extLst>
              <a:ext uri="{FF2B5EF4-FFF2-40B4-BE49-F238E27FC236}">
                <a16:creationId xmlns:a16="http://schemas.microsoft.com/office/drawing/2014/main" id="{438F2829-BF55-CA49-98BA-16B18FB29A2C}"/>
              </a:ext>
            </a:extLst>
          </p:cNvPr>
          <p:cNvSpPr/>
          <p:nvPr/>
        </p:nvSpPr>
        <p:spPr bwMode="auto">
          <a:xfrm>
            <a:off x="4199681" y="3154855"/>
            <a:ext cx="1312762" cy="381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11D89D7-7659-1B4A-B542-4EB925527858}"/>
              </a:ext>
            </a:extLst>
          </p:cNvPr>
          <p:cNvCxnSpPr>
            <a:cxnSpLocks/>
            <a:stCxn id="2" idx="2"/>
            <a:endCxn id="29" idx="1"/>
          </p:cNvCxnSpPr>
          <p:nvPr/>
        </p:nvCxnSpPr>
        <p:spPr bwMode="auto">
          <a:xfrm>
            <a:off x="4856062" y="2447657"/>
            <a:ext cx="0" cy="70719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Can 38">
            <a:extLst>
              <a:ext uri="{FF2B5EF4-FFF2-40B4-BE49-F238E27FC236}">
                <a16:creationId xmlns:a16="http://schemas.microsoft.com/office/drawing/2014/main" id="{65D7B4C5-CB26-AD45-970C-7F33148A7768}"/>
              </a:ext>
            </a:extLst>
          </p:cNvPr>
          <p:cNvSpPr/>
          <p:nvPr/>
        </p:nvSpPr>
        <p:spPr bwMode="auto">
          <a:xfrm>
            <a:off x="8471704" y="3151961"/>
            <a:ext cx="1312762" cy="381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51C741-9ECF-9A46-96E9-0C3F9E5AFBBB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>
            <a:off x="9128085" y="2444763"/>
            <a:ext cx="0" cy="70719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0C83E7-8E15-8546-9772-DA690AD22C7A}"/>
              </a:ext>
            </a:extLst>
          </p:cNvPr>
          <p:cNvCxnSpPr>
            <a:cxnSpLocks/>
            <a:stCxn id="29" idx="4"/>
            <a:endCxn id="39" idx="2"/>
          </p:cNvCxnSpPr>
          <p:nvPr/>
        </p:nvCxnSpPr>
        <p:spPr bwMode="auto">
          <a:xfrm flipV="1">
            <a:off x="5512444" y="3342461"/>
            <a:ext cx="2959261" cy="289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10F84B-903F-2A40-9CD2-6646B28A3621}"/>
              </a:ext>
            </a:extLst>
          </p:cNvPr>
          <p:cNvSpPr txBox="1"/>
          <p:nvPr/>
        </p:nvSpPr>
        <p:spPr>
          <a:xfrm>
            <a:off x="6639440" y="3180598"/>
            <a:ext cx="651140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sync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C84DA2-8DAC-D443-8925-66DAE914E8AD}"/>
              </a:ext>
            </a:extLst>
          </p:cNvPr>
          <p:cNvSpPr txBox="1"/>
          <p:nvPr/>
        </p:nvSpPr>
        <p:spPr>
          <a:xfrm>
            <a:off x="3378554" y="3692775"/>
            <a:ext cx="971741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Afferent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29EFA8-191A-CA4A-BBC4-37A1072C7A56}"/>
              </a:ext>
            </a:extLst>
          </p:cNvPr>
          <p:cNvSpPr/>
          <p:nvPr/>
        </p:nvSpPr>
        <p:spPr bwMode="auto">
          <a:xfrm>
            <a:off x="3746340" y="1609458"/>
            <a:ext cx="297082" cy="1295400"/>
          </a:xfrm>
          <a:prstGeom prst="rect">
            <a:avLst/>
          </a:prstGeom>
          <a:solidFill>
            <a:srgbClr val="7030A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D0A9D1-2DBB-B543-884E-1486C7F63CE7}"/>
              </a:ext>
            </a:extLst>
          </p:cNvPr>
          <p:cNvSpPr/>
          <p:nvPr/>
        </p:nvSpPr>
        <p:spPr bwMode="auto">
          <a:xfrm>
            <a:off x="5669666" y="1647557"/>
            <a:ext cx="297082" cy="1295400"/>
          </a:xfrm>
          <a:prstGeom prst="rect">
            <a:avLst/>
          </a:prstGeom>
          <a:solidFill>
            <a:srgbClr val="7030A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62560E0-E267-7749-B075-438C3DB2CB68}"/>
              </a:ext>
            </a:extLst>
          </p:cNvPr>
          <p:cNvCxnSpPr>
            <a:cxnSpLocks/>
            <a:stCxn id="46" idx="0"/>
          </p:cNvCxnSpPr>
          <p:nvPr/>
        </p:nvCxnSpPr>
        <p:spPr bwMode="auto">
          <a:xfrm flipV="1">
            <a:off x="3864424" y="2959534"/>
            <a:ext cx="30456" cy="7332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55F99CA-4CF8-FF41-9EDD-5635802A8AA4}"/>
              </a:ext>
            </a:extLst>
          </p:cNvPr>
          <p:cNvSpPr txBox="1"/>
          <p:nvPr/>
        </p:nvSpPr>
        <p:spPr>
          <a:xfrm>
            <a:off x="4349477" y="1402081"/>
            <a:ext cx="960519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Efferent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CB31CC1-02DD-274A-8585-ADAEA7830A44}"/>
              </a:ext>
            </a:extLst>
          </p:cNvPr>
          <p:cNvCxnSpPr>
            <a:cxnSpLocks/>
            <a:stCxn id="52" idx="3"/>
          </p:cNvCxnSpPr>
          <p:nvPr/>
        </p:nvCxnSpPr>
        <p:spPr bwMode="auto">
          <a:xfrm>
            <a:off x="5309996" y="1559657"/>
            <a:ext cx="346167" cy="29527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C70DBB7-BDD1-634A-A171-17D082628C20}"/>
              </a:ext>
            </a:extLst>
          </p:cNvPr>
          <p:cNvSpPr txBox="1"/>
          <p:nvPr/>
        </p:nvSpPr>
        <p:spPr>
          <a:xfrm>
            <a:off x="6386525" y="3726227"/>
            <a:ext cx="1092863" cy="3151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Temporal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015E3B-805E-FE40-B6E0-A66E5ACFBC93}"/>
              </a:ext>
            </a:extLst>
          </p:cNvPr>
          <p:cNvCxnSpPr>
            <a:cxnSpLocks/>
            <a:stCxn id="56" idx="1"/>
          </p:cNvCxnSpPr>
          <p:nvPr/>
        </p:nvCxnSpPr>
        <p:spPr bwMode="auto">
          <a:xfrm flipH="1" flipV="1">
            <a:off x="5207644" y="2595262"/>
            <a:ext cx="1178880" cy="12885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7257FD-625C-E347-AA78-EE3A854B4D89}"/>
              </a:ext>
            </a:extLst>
          </p:cNvPr>
          <p:cNvCxnSpPr>
            <a:cxnSpLocks/>
            <a:stCxn id="56" idx="3"/>
          </p:cNvCxnSpPr>
          <p:nvPr/>
        </p:nvCxnSpPr>
        <p:spPr bwMode="auto">
          <a:xfrm flipV="1">
            <a:off x="7479387" y="2552432"/>
            <a:ext cx="1177030" cy="133137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575428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8425298-8158-47ED-A301-EB3E7811FA95}" type="slidenum">
              <a:rPr lang="en-US" altLang="en-US" sz="1400" b="0"/>
              <a:pPr>
                <a:spcBef>
                  <a:spcPct val="0"/>
                </a:spcBef>
              </a:pPr>
              <a:t>63</a:t>
            </a:fld>
            <a:endParaRPr lang="en-US" altLang="en-US" sz="1400" b="0"/>
          </a:p>
        </p:txBody>
      </p:sp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4: </a:t>
            </a:r>
            <a:r>
              <a:rPr lang="en-CA" dirty="0">
                <a:solidFill>
                  <a:srgbClr val="FF0000"/>
                </a:solidFill>
                <a:ea typeface="+mj-ea"/>
                <a:cs typeface="Times" charset="0"/>
              </a:rPr>
              <a:t>Increase abstraction</a:t>
            </a:r>
            <a:endParaRPr lang="en-US" dirty="0">
              <a:solidFill>
                <a:srgbClr val="FF0000"/>
              </a:solidFill>
              <a:ea typeface="+mj-ea"/>
              <a:cs typeface="Times" charset="0"/>
            </a:endParaRPr>
          </a:p>
        </p:txBody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 sz="2400" dirty="0">
                <a:cs typeface="Times" charset="0"/>
              </a:rPr>
              <a:t>Ensure that your designs allow you to hide or defer consideration of details, thus reducing complexity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A good abstraction is said to provide </a:t>
            </a:r>
            <a:r>
              <a:rPr lang="en-GB" sz="2000" i="1" dirty="0">
                <a:cs typeface="Times" charset="0"/>
              </a:rPr>
              <a:t>information hiding</a:t>
            </a:r>
            <a:r>
              <a:rPr lang="en-US" sz="2000" dirty="0">
                <a:cs typeface="Times" charset="0"/>
              </a:rPr>
              <a:t> </a:t>
            </a:r>
            <a:endParaRPr lang="en-GB" sz="2000" dirty="0">
              <a:cs typeface="Times" charset="0"/>
            </a:endParaRPr>
          </a:p>
          <a:p>
            <a:pPr lvl="1">
              <a:defRPr/>
            </a:pPr>
            <a:r>
              <a:rPr lang="en-GB" sz="2000" dirty="0">
                <a:cs typeface="Times" charset="0"/>
              </a:rPr>
              <a:t>Abstractions allow you to understand the essence of a subsystem without having to know unnecessary details</a:t>
            </a:r>
          </a:p>
          <a:p>
            <a:pPr lvl="1">
              <a:defRPr/>
            </a:pPr>
            <a:r>
              <a:rPr lang="en-GB" sz="2000" dirty="0">
                <a:cs typeface="Times" charset="0"/>
              </a:rPr>
              <a:t>Examples of abstractions: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Classes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UML associations</a:t>
            </a:r>
            <a:r>
              <a:rPr lang="en-US" dirty="0">
                <a:cs typeface="Times" charset="0"/>
              </a:rPr>
              <a:t> </a:t>
            </a:r>
          </a:p>
          <a:p>
            <a:pPr lvl="2">
              <a:defRPr/>
            </a:pPr>
            <a:r>
              <a:rPr lang="en-US" dirty="0">
                <a:cs typeface="Times" charset="0"/>
              </a:rPr>
              <a:t>Interfaces</a:t>
            </a:r>
          </a:p>
          <a:p>
            <a:pPr lvl="2">
              <a:defRPr/>
            </a:pPr>
            <a:r>
              <a:rPr lang="en-US" dirty="0">
                <a:cs typeface="Times" charset="0"/>
              </a:rPr>
              <a:t>State machines</a:t>
            </a:r>
          </a:p>
          <a:p>
            <a:pPr lvl="2">
              <a:defRPr/>
            </a:pPr>
            <a:r>
              <a:rPr lang="en-GB" dirty="0">
                <a:cs typeface="Times" charset="0"/>
              </a:rPr>
              <a:t>Domain specific languages (DSLs)</a:t>
            </a:r>
            <a:endParaRPr lang="en-US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912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55D1BE6-0338-4208-8785-804220766214}" type="slidenum">
              <a:rPr lang="en-US" altLang="en-US" sz="1400" b="0"/>
              <a:pPr>
                <a:spcBef>
                  <a:spcPct val="0"/>
                </a:spcBef>
              </a:pPr>
              <a:t>64</a:t>
            </a:fld>
            <a:endParaRPr lang="en-US" altLang="en-US" sz="1400" b="0"/>
          </a:p>
        </p:txBody>
      </p:sp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5: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Increase reusability </a:t>
            </a:r>
            <a:r>
              <a:rPr lang="en-GB" dirty="0">
                <a:ea typeface="+mj-ea"/>
                <a:cs typeface="Times" charset="0"/>
              </a:rPr>
              <a:t>where possible</a:t>
            </a:r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3171"/>
            <a:ext cx="10972800" cy="4987629"/>
          </a:xfrm>
        </p:spPr>
        <p:txBody>
          <a:bodyPr/>
          <a:lstStyle/>
          <a:p>
            <a:pPr marL="0" indent="0">
              <a:defRPr/>
            </a:pPr>
            <a:r>
              <a:rPr lang="en-US" dirty="0">
                <a:ea typeface="+mn-ea"/>
                <a:cs typeface="Times" charset="0"/>
              </a:rPr>
              <a:t>D</a:t>
            </a:r>
            <a:r>
              <a:rPr lang="en-GB" dirty="0" err="1">
                <a:ea typeface="+mn-ea"/>
                <a:cs typeface="Times" charset="0"/>
              </a:rPr>
              <a:t>esign</a:t>
            </a:r>
            <a:r>
              <a:rPr lang="en-US" dirty="0">
                <a:ea typeface="+mn-ea"/>
                <a:cs typeface="Times" charset="0"/>
              </a:rPr>
              <a:t> the</a:t>
            </a:r>
            <a:r>
              <a:rPr lang="en-GB" dirty="0">
                <a:ea typeface="+mn-ea"/>
                <a:cs typeface="Times" charset="0"/>
              </a:rPr>
              <a:t> various aspects of your system so that they can be used again in other contexts</a:t>
            </a:r>
            <a:r>
              <a:rPr lang="en-US" dirty="0">
                <a:ea typeface="+mn-ea"/>
                <a:cs typeface="Times" charset="0"/>
              </a:rPr>
              <a:t>  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Generalize your design as much as possible</a:t>
            </a:r>
            <a:r>
              <a:rPr lang="en-US" dirty="0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Follow the preceding three design principles</a:t>
            </a:r>
            <a:r>
              <a:rPr lang="en-US" dirty="0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Design your system to contain hooks</a:t>
            </a:r>
            <a:r>
              <a:rPr lang="en-US" dirty="0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dirty="0">
                <a:ea typeface="+mn-ea"/>
                <a:cs typeface="Times" charset="0"/>
              </a:rPr>
              <a:t>Simplify your design as much as possible</a:t>
            </a:r>
            <a:r>
              <a:rPr lang="en-US" dirty="0">
                <a:ea typeface="+mn-ea"/>
                <a:cs typeface="Times" charset="0"/>
              </a:rPr>
              <a:t> </a:t>
            </a:r>
            <a:endParaRPr lang="en-GB" dirty="0">
              <a:ea typeface="+mn-ea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141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0B8AF8D-4EC5-4EFE-A0B8-D7CFF1EA1FF2}" type="slidenum">
              <a:rPr lang="en-US" altLang="en-US" sz="1400" b="0"/>
              <a:pPr>
                <a:spcBef>
                  <a:spcPct val="0"/>
                </a:spcBef>
              </a:pPr>
              <a:t>65</a:t>
            </a:fld>
            <a:endParaRPr lang="en-US" altLang="en-US" sz="1400" b="0"/>
          </a:p>
        </p:txBody>
      </p:sp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6: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Reuse </a:t>
            </a:r>
            <a:r>
              <a:rPr lang="en-GB" dirty="0">
                <a:ea typeface="+mj-ea"/>
                <a:cs typeface="Times" charset="0"/>
              </a:rPr>
              <a:t>where possible</a:t>
            </a:r>
          </a:p>
        </p:txBody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>
                <a:ea typeface="+mn-ea"/>
                <a:cs typeface="Times" charset="0"/>
              </a:rPr>
              <a:t>Design with reuse is complementary to design for reusability</a:t>
            </a:r>
            <a:r>
              <a:rPr lang="en-US">
                <a:ea typeface="+mn-ea"/>
                <a:cs typeface="Times" charset="0"/>
              </a:rPr>
              <a:t>  </a:t>
            </a:r>
          </a:p>
          <a:p>
            <a:pPr lvl="1">
              <a:defRPr/>
            </a:pPr>
            <a:r>
              <a:rPr lang="en-GB">
                <a:ea typeface="+mn-ea"/>
                <a:cs typeface="Times" charset="0"/>
              </a:rPr>
              <a:t>Actively reusing designs or code allows you to take advantage of the investment you or others have made in reusable components</a:t>
            </a:r>
            <a:r>
              <a:rPr lang="en-US">
                <a:ea typeface="+mn-ea"/>
                <a:cs typeface="Times" charset="0"/>
              </a:rPr>
              <a:t> </a:t>
            </a:r>
            <a:endParaRPr lang="en-GB">
              <a:ea typeface="+mn-ea"/>
              <a:cs typeface="Times" charset="0"/>
            </a:endParaRPr>
          </a:p>
          <a:p>
            <a:pPr lvl="2">
              <a:defRPr/>
            </a:pPr>
            <a:r>
              <a:rPr lang="en-GB" i="1">
                <a:ea typeface="+mn-ea"/>
                <a:cs typeface="Times" charset="0"/>
              </a:rPr>
              <a:t>Cloning</a:t>
            </a:r>
            <a:r>
              <a:rPr lang="en-GB">
                <a:ea typeface="+mn-ea"/>
                <a:cs typeface="Times" charset="0"/>
              </a:rPr>
              <a:t> should not be seen as a form of reuse</a:t>
            </a:r>
            <a:r>
              <a:rPr lang="en-US">
                <a:ea typeface="+mn-ea"/>
                <a:cs typeface="Times" charset="0"/>
              </a:rPr>
              <a:t> </a:t>
            </a:r>
            <a:endParaRPr lang="en-GB">
              <a:ea typeface="+mn-ea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5376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9F514BD-8C52-460C-9CAA-8E3627F3193C}" type="slidenum">
              <a:rPr lang="en-US" altLang="en-US" sz="1400" b="0"/>
              <a:pPr>
                <a:spcBef>
                  <a:spcPct val="0"/>
                </a:spcBef>
              </a:pPr>
              <a:t>66</a:t>
            </a:fld>
            <a:endParaRPr lang="en-US" altLang="en-US" sz="1400" b="0"/>
          </a:p>
        </p:txBody>
      </p:sp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7: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Design for flexibility</a:t>
            </a:r>
            <a:r>
              <a:rPr lang="en-US" dirty="0">
                <a:solidFill>
                  <a:srgbClr val="FF0000"/>
                </a:solidFill>
                <a:ea typeface="+mj-ea"/>
                <a:cs typeface="Times" charset="0"/>
              </a:rPr>
              <a:t> 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 sz="2800" dirty="0">
                <a:cs typeface="Times" charset="0"/>
              </a:rPr>
              <a:t>Actively anticipate changes that a design may have to undergo in the future, and prepare for them</a:t>
            </a:r>
            <a:r>
              <a:rPr lang="en-US" sz="28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Reduce coupling and increase cohesion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Create abstractions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Do not hard-code anything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 sz="2400" dirty="0" err="1">
                <a:cs typeface="Times" charset="0"/>
              </a:rPr>
              <a:t>Leav</a:t>
            </a:r>
            <a:r>
              <a:rPr lang="en-US" sz="2400" dirty="0">
                <a:cs typeface="Times" charset="0"/>
              </a:rPr>
              <a:t>e</a:t>
            </a:r>
            <a:r>
              <a:rPr lang="en-GB" sz="2400" dirty="0">
                <a:cs typeface="Times" charset="0"/>
              </a:rPr>
              <a:t> all options open</a:t>
            </a:r>
            <a:endParaRPr lang="en-US" sz="2400" dirty="0">
              <a:cs typeface="Times" charset="0"/>
            </a:endParaRPr>
          </a:p>
          <a:p>
            <a:pPr lvl="2">
              <a:defRPr/>
            </a:pPr>
            <a:r>
              <a:rPr lang="en-US" sz="2000" dirty="0">
                <a:cs typeface="Times" charset="0"/>
              </a:rPr>
              <a:t>Do not restrict the options of people who have to modify the system later </a:t>
            </a:r>
          </a:p>
          <a:p>
            <a:pPr lvl="1">
              <a:defRPr/>
            </a:pPr>
            <a:r>
              <a:rPr lang="en-GB" sz="2400" dirty="0">
                <a:cs typeface="Times" charset="0"/>
              </a:rPr>
              <a:t>Use reusable code and make code reusable</a:t>
            </a:r>
            <a:r>
              <a:rPr lang="en-US" sz="2400" dirty="0">
                <a:cs typeface="Times" charset="0"/>
              </a:rPr>
              <a:t> </a:t>
            </a:r>
            <a:endParaRPr lang="en-GB" sz="2400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4760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5AD5EA1-C3F8-43A8-A386-527018EAB568}" type="slidenum">
              <a:rPr lang="en-US" altLang="en-US" sz="1400" b="0"/>
              <a:pPr>
                <a:spcBef>
                  <a:spcPct val="0"/>
                </a:spcBef>
              </a:pPr>
              <a:t>67</a:t>
            </a:fld>
            <a:endParaRPr lang="en-US" altLang="en-US" sz="1400" b="0"/>
          </a:p>
        </p:txBody>
      </p:sp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8: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Anticipate obsolescence</a:t>
            </a:r>
            <a:r>
              <a:rPr lang="en-US" dirty="0">
                <a:solidFill>
                  <a:srgbClr val="FF0000"/>
                </a:solidFill>
                <a:ea typeface="+mj-ea"/>
                <a:cs typeface="Times" charset="0"/>
              </a:rPr>
              <a:t> </a:t>
            </a:r>
          </a:p>
        </p:txBody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21018"/>
            <a:ext cx="10972800" cy="4987629"/>
          </a:xfrm>
        </p:spPr>
        <p:txBody>
          <a:bodyPr/>
          <a:lstStyle/>
          <a:p>
            <a:pPr marL="0" indent="0">
              <a:lnSpc>
                <a:spcPct val="90000"/>
              </a:lnSpc>
              <a:defRPr/>
            </a:pPr>
            <a:r>
              <a:rPr lang="en-GB" sz="2400" dirty="0">
                <a:cs typeface="Times" charset="0"/>
              </a:rPr>
              <a:t>Plan for changes in the technology or environment so the software will continue to run or can be easily changed</a:t>
            </a:r>
            <a:r>
              <a:rPr lang="en-US" sz="24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Avoid using early releases of technology</a:t>
            </a:r>
            <a:r>
              <a:rPr lang="en-US" sz="20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Avoid using software libraries that are specific to particular environments</a:t>
            </a:r>
            <a:r>
              <a:rPr lang="en-US" sz="20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Avoid using undocumented features or little-used features of software libraries</a:t>
            </a:r>
            <a:r>
              <a:rPr lang="en-US" sz="20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Avoid using software or special hardware from companies that are less likely to provide long-term support</a:t>
            </a:r>
            <a:r>
              <a:rPr lang="en-US" sz="2000" dirty="0">
                <a:cs typeface="Times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cs typeface="Times" charset="0"/>
              </a:rPr>
              <a:t>Use standard languages and technologies that are supported by multiple vendors</a:t>
            </a:r>
            <a:r>
              <a:rPr lang="en-US" sz="2000" dirty="0">
                <a:cs typeface="Times" charset="0"/>
              </a:rPr>
              <a:t> </a:t>
            </a:r>
            <a:endParaRPr lang="en-GB" sz="2000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7260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18C9815-E52D-48CB-9A0E-4C3E9A2572F5}" type="slidenum">
              <a:rPr lang="en-US" altLang="en-US" sz="1400" b="0"/>
              <a:pPr>
                <a:spcBef>
                  <a:spcPct val="0"/>
                </a:spcBef>
              </a:pPr>
              <a:t>68</a:t>
            </a:fld>
            <a:endParaRPr lang="en-US" altLang="en-US" sz="1400" b="0"/>
          </a:p>
        </p:txBody>
      </p:sp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9: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Design for Portability</a:t>
            </a:r>
            <a:r>
              <a:rPr lang="en-US" dirty="0">
                <a:solidFill>
                  <a:srgbClr val="FF0000"/>
                </a:solidFill>
                <a:ea typeface="+mj-ea"/>
                <a:cs typeface="Times" charset="0"/>
              </a:rPr>
              <a:t> </a:t>
            </a:r>
          </a:p>
        </p:txBody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>
                <a:ea typeface="+mn-ea"/>
                <a:cs typeface="Times" charset="0"/>
              </a:rPr>
              <a:t>Have the software run on as many platforms as possible</a:t>
            </a:r>
            <a:r>
              <a:rPr lang="en-US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GB">
                <a:ea typeface="+mn-ea"/>
                <a:cs typeface="Times" charset="0"/>
              </a:rPr>
              <a:t>Avoid the use of facilities that are specific to one particular environment</a:t>
            </a:r>
            <a:r>
              <a:rPr lang="en-US">
                <a:ea typeface="+mn-ea"/>
                <a:cs typeface="Times" charset="0"/>
              </a:rPr>
              <a:t> </a:t>
            </a:r>
          </a:p>
          <a:p>
            <a:pPr lvl="1">
              <a:defRPr/>
            </a:pPr>
            <a:r>
              <a:rPr lang="en-US">
                <a:ea typeface="+mn-ea"/>
                <a:cs typeface="Times" charset="0"/>
              </a:rPr>
              <a:t>E.g. a library only available in Microsoft Windows</a:t>
            </a:r>
            <a:endParaRPr lang="en-GB">
              <a:ea typeface="+mn-ea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3354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F10DD07-F8FB-4AB6-879B-07E9D2562574}" type="slidenum">
              <a:rPr lang="en-US" altLang="en-US" sz="1400" b="0"/>
              <a:pPr>
                <a:spcBef>
                  <a:spcPct val="0"/>
                </a:spcBef>
              </a:pPr>
              <a:t>69</a:t>
            </a:fld>
            <a:endParaRPr lang="en-US" altLang="en-US" sz="1400" b="0"/>
          </a:p>
        </p:txBody>
      </p:sp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10: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Design for Testability</a:t>
            </a:r>
            <a:r>
              <a:rPr lang="en-US" dirty="0">
                <a:solidFill>
                  <a:srgbClr val="FF0000"/>
                </a:solidFill>
                <a:ea typeface="+mj-ea"/>
                <a:cs typeface="Times" charset="0"/>
              </a:rPr>
              <a:t> </a:t>
            </a:r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7136" y="1600200"/>
            <a:ext cx="9427464" cy="4114800"/>
          </a:xfrm>
        </p:spPr>
        <p:txBody>
          <a:bodyPr/>
          <a:lstStyle/>
          <a:p>
            <a:pPr marL="0" indent="0">
              <a:defRPr/>
            </a:pPr>
            <a:r>
              <a:rPr lang="en-GB" sz="2800" dirty="0">
                <a:cs typeface="Times" charset="0"/>
              </a:rPr>
              <a:t>Take steps to make testing easier</a:t>
            </a:r>
            <a:r>
              <a:rPr lang="en-US" sz="2800" dirty="0">
                <a:cs typeface="Times" charset="0"/>
              </a:rPr>
              <a:t> </a:t>
            </a:r>
            <a:endParaRPr lang="en-GB" sz="2800" dirty="0">
              <a:cs typeface="Times" charset="0"/>
            </a:endParaRPr>
          </a:p>
          <a:p>
            <a:pPr lvl="1">
              <a:defRPr/>
            </a:pPr>
            <a:r>
              <a:rPr lang="en-GB" sz="2400" dirty="0">
                <a:cs typeface="Times" charset="0"/>
              </a:rPr>
              <a:t>Design a program to automatically test the software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Use approaches like TDD</a:t>
            </a:r>
          </a:p>
          <a:p>
            <a:pPr lvl="2">
              <a:defRPr/>
            </a:pPr>
            <a:r>
              <a:rPr lang="en-GB" sz="2000" dirty="0">
                <a:cs typeface="Times" charset="0"/>
              </a:rPr>
              <a:t>Ensure that all the functionality of the code can by driven by an external program, bypassing a graphical user interface</a:t>
            </a:r>
          </a:p>
          <a:p>
            <a:pPr lvl="1">
              <a:defRPr/>
            </a:pPr>
            <a:r>
              <a:rPr lang="en-US" sz="2400" dirty="0">
                <a:cs typeface="Times" charset="0"/>
              </a:rPr>
              <a:t>In Java, you can create a main() method in each class in order to exercise the other methods</a:t>
            </a:r>
          </a:p>
          <a:p>
            <a:pPr lvl="1">
              <a:defRPr/>
            </a:pPr>
            <a:r>
              <a:rPr lang="en-US" sz="2400" dirty="0">
                <a:cs typeface="Times" charset="0"/>
              </a:rPr>
              <a:t>Use </a:t>
            </a:r>
            <a:r>
              <a:rPr lang="en-US" sz="2400" dirty="0" err="1">
                <a:cs typeface="Times" charset="0"/>
              </a:rPr>
              <a:t>Junit</a:t>
            </a:r>
            <a:r>
              <a:rPr lang="en-US" sz="2400" dirty="0">
                <a:cs typeface="Times" charset="0"/>
              </a:rPr>
              <a:t> or similar frameworks</a:t>
            </a:r>
            <a:endParaRPr lang="en-GB" sz="2400" dirty="0"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043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021" y="251556"/>
            <a:ext cx="7772400" cy="1143000"/>
          </a:xfrm>
        </p:spPr>
        <p:txBody>
          <a:bodyPr anchor="t" anchorCtr="0"/>
          <a:lstStyle/>
          <a:p>
            <a:r>
              <a:rPr lang="en-US" dirty="0"/>
              <a:t>System Quality Attributes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C6EF92-49BA-AE40-9092-05C4DB476585}"/>
              </a:ext>
            </a:extLst>
          </p:cNvPr>
          <p:cNvSpPr/>
          <p:nvPr/>
        </p:nvSpPr>
        <p:spPr>
          <a:xfrm>
            <a:off x="3886200" y="1905001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" tooltip="wikt:deployability"/>
              </a:rPr>
              <a:t>deployability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" tooltip="Discoverability"/>
              </a:rPr>
              <a:t>discoverability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4" tooltip="wikt:distributability"/>
              </a:rPr>
              <a:t>distributability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" tooltip="Durability (database systems)"/>
              </a:rPr>
              <a:t>durability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" tooltip="Effectiveness"/>
              </a:rPr>
              <a:t>effectiveness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" tooltip="wikt:efficiency"/>
              </a:rPr>
              <a:t>efficiency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8" tooltip="Evolvability"/>
              </a:rPr>
              <a:t>evolvability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9" tooltip="Extensibility"/>
              </a:rPr>
              <a:t>extensibility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0" tooltip="Failure transparency"/>
              </a:rPr>
              <a:t>failure transparency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1" tooltip="Fault-tolerance"/>
              </a:rPr>
              <a:t>fault-tolerance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2" tooltip="Fidelity"/>
              </a:rPr>
              <a:t>fidelity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3" tooltip="Flexibility (engineering)"/>
              </a:rPr>
              <a:t>flexibility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14" tooltip="wikt:inspectability"/>
              </a:rPr>
              <a:t>inspectability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15" tooltip="wikt:installability"/>
              </a:rPr>
              <a:t>installability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6" tooltip="Data corruption"/>
              </a:rPr>
              <a:t>integrity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7" tooltip="Interchangeable parts"/>
              </a:rPr>
              <a:t>interchangeability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8" tooltip="Interoperability"/>
              </a:rPr>
              <a:t>interoperability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9" tooltip="Learnability"/>
              </a:rPr>
              <a:t>learnability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0" tooltip="Maintainability"/>
              </a:rPr>
              <a:t>maintainability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1" tooltip="wikt:manageability"/>
              </a:rPr>
              <a:t>manageability</a:t>
            </a:r>
            <a:endParaRPr lang="en-US" sz="1200" b="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3CF37A-F214-E140-B876-D9DA05724C48}"/>
              </a:ext>
            </a:extLst>
          </p:cNvPr>
          <p:cNvSpPr/>
          <p:nvPr/>
        </p:nvSpPr>
        <p:spPr>
          <a:xfrm>
            <a:off x="8077201" y="1905000"/>
            <a:ext cx="2209800" cy="3250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2" tooltip="Scalability"/>
              </a:rPr>
              <a:t>scalability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3" tooltip="wikt:Special:Search/seamless"/>
              </a:rPr>
              <a:t>seamlessness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4" tooltip="Self-sustainability"/>
              </a:rPr>
              <a:t>self-sustainability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5" tooltip="Serviceability (computer)"/>
              </a:rPr>
              <a:t>serviceability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6" tooltip="wikt:securability"/>
              </a:rPr>
              <a:t>securability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7" tooltip="Simplicity"/>
              </a:rPr>
              <a:t>simplicity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8" tooltip="Stability Model"/>
              </a:rPr>
              <a:t>stability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9" tooltip="Standardization"/>
              </a:rPr>
              <a:t>standards compliance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0" tooltip="Survivability"/>
              </a:rPr>
              <a:t>survivability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1" tooltip="Sustainability"/>
              </a:rPr>
              <a:t>sustainability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2" tooltip="wikt:tailorability"/>
              </a:rPr>
              <a:t>tailorability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3" tooltip="Testability"/>
              </a:rPr>
              <a:t>testability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4" tooltip="Timeliness"/>
              </a:rPr>
              <a:t>timeliness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5" tooltip="Traceability"/>
              </a:rPr>
              <a:t>traceability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6" tooltip="Transparency (behavior)"/>
              </a:rPr>
              <a:t>transparency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7" tooltip="wikt:ubiquity"/>
              </a:rPr>
              <a:t>ubiquity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8" tooltip="Understandability"/>
              </a:rPr>
              <a:t>understandability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9" tooltip="wikt:upgradability"/>
              </a:rPr>
              <a:t>upgradability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0" tooltip="Vulnerability"/>
              </a:rPr>
              <a:t>vulnerability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1" tooltip="Usability"/>
              </a:rPr>
              <a:t>usability</a:t>
            </a:r>
            <a:endParaRPr lang="en-US" sz="1200" b="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489EAA-0724-6048-B178-D51C85164C71}"/>
              </a:ext>
            </a:extLst>
          </p:cNvPr>
          <p:cNvSpPr/>
          <p:nvPr/>
        </p:nvSpPr>
        <p:spPr>
          <a:xfrm>
            <a:off x="1905000" y="1905001"/>
            <a:ext cx="4572000" cy="35825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2" tooltip="Accessibility"/>
              </a:rPr>
              <a:t>accessibility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accountability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3" tooltip="Accuracy"/>
              </a:rPr>
              <a:t>accuracy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4" tooltip="Adaptation (computer science)"/>
              </a:rPr>
              <a:t>adaptability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administrability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45" tooltip="wikt:affordability"/>
              </a:rPr>
              <a:t>affordability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6" tooltip="Agility"/>
              </a:rPr>
              <a:t>agility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7" tooltip="Auditability"/>
              </a:rPr>
              <a:t>auditability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8" tooltip="Autonomy"/>
              </a:rPr>
              <a:t>autonomy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9" tooltip="Availability"/>
              </a:rPr>
              <a:t>availability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0" tooltip="wikt:compatibility"/>
              </a:rPr>
              <a:t>compatibility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1" tooltip="Composability"/>
              </a:rPr>
              <a:t>composability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2" tooltip="wikt:configurability"/>
              </a:rPr>
              <a:t>configurability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3" tooltip="Correctness (computer science)"/>
              </a:rPr>
              <a:t>correctness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4" tooltip="Credibility"/>
              </a:rPr>
              <a:t>credibility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5" tooltip="wikt:customizability"/>
              </a:rPr>
              <a:t>customizability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debugability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6" tooltip="wikt:degradability"/>
              </a:rPr>
              <a:t>degradability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7" tooltip="wikt:determinable"/>
              </a:rPr>
              <a:t>determinability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8" tooltip="wikt:demonstrability"/>
              </a:rPr>
              <a:t>demonstrability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9" tooltip="Dependability"/>
              </a:rPr>
              <a:t>dependability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F0DE6-E090-EF49-9269-F68912460B72}"/>
              </a:ext>
            </a:extLst>
          </p:cNvPr>
          <p:cNvSpPr/>
          <p:nvPr/>
        </p:nvSpPr>
        <p:spPr>
          <a:xfrm>
            <a:off x="5890846" y="1905001"/>
            <a:ext cx="4572000" cy="35825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63366"/>
                </a:solidFill>
                <a:latin typeface="Arial" panose="020B0604020202020204" pitchFamily="34" charset="0"/>
                <a:hlinkClick r:id="rId60" tooltip="wikt:mobility"/>
              </a:rPr>
              <a:t>mobility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61" tooltip="wikt:modifiability"/>
              </a:rPr>
              <a:t>modifiability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2" tooltip="Modularity (programming)"/>
              </a:rPr>
              <a:t>modularity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3" tooltip="Operability"/>
              </a:rPr>
              <a:t>operability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4" tooltip="Orthogonality"/>
              </a:rPr>
              <a:t>orthogonality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5" tooltip="Software portability"/>
              </a:rPr>
              <a:t>portability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6" tooltip="Precision (computer science)"/>
              </a:rPr>
              <a:t>precision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7" tooltip="Predictability"/>
              </a:rPr>
              <a:t>predictability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8" tooltip="Capability (systems engineering)"/>
              </a:rPr>
              <a:t>process capabilities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69" tooltip="wikt:producibility"/>
              </a:rPr>
              <a:t>producibility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0" tooltip="wikt:provability"/>
              </a:rPr>
              <a:t>provability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1" tooltip="wikt:recoverability"/>
              </a:rPr>
              <a:t>recoverability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2" tooltip="Relevance"/>
              </a:rPr>
              <a:t>relevance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3" tooltip="Reliability (computer networking)"/>
              </a:rPr>
              <a:t>reliability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4" tooltip="Repeatability"/>
              </a:rPr>
              <a:t>repeatability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5" tooltip="Reproducibility"/>
              </a:rPr>
              <a:t>reproducibility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6" tooltip="Resilience (engineering and construction)"/>
              </a:rPr>
              <a:t>resilience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7" tooltip="Responsiveness"/>
              </a:rPr>
              <a:t>responsiveness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8" tooltip="Reusability"/>
              </a:rPr>
              <a:t>reusability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9" tooltip="Robustness (computer science)"/>
              </a:rPr>
              <a:t>robustness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80" tooltip="Safety"/>
              </a:rPr>
              <a:t>safety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76410-190A-A14B-A9E6-59BBAE36A010}"/>
              </a:ext>
            </a:extLst>
          </p:cNvPr>
          <p:cNvSpPr txBox="1"/>
          <p:nvPr/>
        </p:nvSpPr>
        <p:spPr>
          <a:xfrm>
            <a:off x="1980845" y="966032"/>
            <a:ext cx="5112297" cy="25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List_of_system_quality_attributes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68B50-5E4D-3E4B-AEC1-9980857F95A3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7924801" y="251558"/>
            <a:ext cx="1668914" cy="1428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2C63-CBD5-804A-B2A5-5A9C93107908}"/>
              </a:ext>
            </a:extLst>
          </p:cNvPr>
          <p:cNvSpPr txBox="1"/>
          <p:nvPr/>
        </p:nvSpPr>
        <p:spPr>
          <a:xfrm>
            <a:off x="1752601" y="5858064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attributes and the tradeoffs associated with them influence architecture and design decisions</a:t>
            </a:r>
          </a:p>
        </p:txBody>
      </p:sp>
    </p:spTree>
    <p:extLst>
      <p:ext uri="{BB962C8B-B14F-4D97-AF65-F5344CB8AC3E}">
        <p14:creationId xmlns:p14="http://schemas.microsoft.com/office/powerpoint/2010/main" val="2152653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601200" y="6400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2461577-9A3B-4B04-910F-6C365C49E3D7}" type="slidenum">
              <a:rPr lang="en-US" altLang="en-US" sz="1400" b="0"/>
              <a:pPr>
                <a:spcBef>
                  <a:spcPct val="0"/>
                </a:spcBef>
              </a:pPr>
              <a:t>70</a:t>
            </a:fld>
            <a:endParaRPr lang="en-US" altLang="en-US" sz="1400" b="0"/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+mj-ea"/>
                <a:cs typeface="Times" charset="0"/>
              </a:rPr>
              <a:t>Design Principle 11: </a:t>
            </a:r>
            <a:r>
              <a:rPr lang="en-GB" dirty="0">
                <a:solidFill>
                  <a:srgbClr val="FF0000"/>
                </a:solidFill>
                <a:ea typeface="+mj-ea"/>
                <a:cs typeface="Times" charset="0"/>
              </a:rPr>
              <a:t>Design defensively</a:t>
            </a:r>
          </a:p>
        </p:txBody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GB">
                <a:ea typeface="+mn-ea"/>
                <a:cs typeface="Times" charset="0"/>
              </a:rPr>
              <a:t>Never trust how others will try to use a component you are designing</a:t>
            </a:r>
          </a:p>
          <a:p>
            <a:pPr lvl="1">
              <a:defRPr/>
            </a:pPr>
            <a:r>
              <a:rPr lang="en-GB">
                <a:ea typeface="+mn-ea"/>
                <a:cs typeface="Times" charset="0"/>
              </a:rPr>
              <a:t>Handle all cases where other code might attempt to use your component inappropriately</a:t>
            </a:r>
          </a:p>
          <a:p>
            <a:pPr lvl="1">
              <a:defRPr/>
            </a:pPr>
            <a:r>
              <a:rPr lang="en-GB">
                <a:ea typeface="+mn-ea"/>
                <a:cs typeface="Times" charset="0"/>
              </a:rPr>
              <a:t>Check that all of the inputs to your component are valid: the </a:t>
            </a:r>
            <a:r>
              <a:rPr lang="en-GB" i="1">
                <a:ea typeface="+mn-ea"/>
                <a:cs typeface="Times" charset="0"/>
              </a:rPr>
              <a:t>preconditions</a:t>
            </a:r>
          </a:p>
          <a:p>
            <a:pPr lvl="2">
              <a:defRPr/>
            </a:pPr>
            <a:r>
              <a:rPr lang="en-GB">
                <a:ea typeface="+mn-ea"/>
                <a:cs typeface="Times" charset="0"/>
              </a:rPr>
              <a:t>Unfortunately, over-zealous defensive design can result in unnecessarily</a:t>
            </a:r>
            <a:r>
              <a:rPr lang="en-US">
                <a:ea typeface="+mn-ea"/>
                <a:cs typeface="Times" charset="0"/>
              </a:rPr>
              <a:t> repetitive checking</a:t>
            </a:r>
            <a:endParaRPr lang="en-US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899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8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021" y="251556"/>
            <a:ext cx="7772400" cy="1143000"/>
          </a:xfrm>
        </p:spPr>
        <p:txBody>
          <a:bodyPr anchor="t" anchorCtr="0"/>
          <a:lstStyle/>
          <a:p>
            <a:r>
              <a:rPr lang="en-US" dirty="0"/>
              <a:t>System Quality Attributes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76410-190A-A14B-A9E6-59BBAE36A010}"/>
              </a:ext>
            </a:extLst>
          </p:cNvPr>
          <p:cNvSpPr txBox="1"/>
          <p:nvPr/>
        </p:nvSpPr>
        <p:spPr>
          <a:xfrm>
            <a:off x="1980845" y="966032"/>
            <a:ext cx="5112297" cy="25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List_of_system_quality_attributes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68B50-5E4D-3E4B-AEC1-9980857F9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242" y="251556"/>
            <a:ext cx="1668914" cy="1428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2C63-CBD5-804A-B2A5-5A9C93107908}"/>
              </a:ext>
            </a:extLst>
          </p:cNvPr>
          <p:cNvSpPr txBox="1"/>
          <p:nvPr/>
        </p:nvSpPr>
        <p:spPr>
          <a:xfrm>
            <a:off x="2020748" y="1947861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Although there are many quality attributes, certain ones tend to appear again and again that impact the design and architecture of systems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F6EBF-FF10-0941-B421-736E75C6E22C}"/>
              </a:ext>
            </a:extLst>
          </p:cNvPr>
          <p:cNvSpPr txBox="1"/>
          <p:nvPr/>
        </p:nvSpPr>
        <p:spPr>
          <a:xfrm>
            <a:off x="2362201" y="3079036"/>
            <a:ext cx="8610600" cy="233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Modularity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Maintainability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Testability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 err="1"/>
              <a:t>Deployability</a:t>
            </a:r>
            <a:endParaRPr lang="en-US" dirty="0"/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Evolvability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Affordability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36C66B-1917-2D44-BD18-9425D765AE7F}"/>
              </a:ext>
            </a:extLst>
          </p:cNvPr>
          <p:cNvSpPr txBox="1"/>
          <p:nvPr/>
        </p:nvSpPr>
        <p:spPr>
          <a:xfrm rot="5400000">
            <a:off x="4148675" y="4128082"/>
            <a:ext cx="2258119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++ FEASIBILITY ++</a:t>
            </a:r>
          </a:p>
        </p:txBody>
      </p:sp>
    </p:spTree>
    <p:extLst>
      <p:ext uri="{BB962C8B-B14F-4D97-AF65-F5344CB8AC3E}">
        <p14:creationId xmlns:p14="http://schemas.microsoft.com/office/powerpoint/2010/main" val="3654212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9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1104" y="251556"/>
            <a:ext cx="11082527" cy="1143000"/>
          </a:xfrm>
        </p:spPr>
        <p:txBody>
          <a:bodyPr anchor="t" anchorCtr="0"/>
          <a:lstStyle/>
          <a:p>
            <a:r>
              <a:rPr lang="en-US" dirty="0"/>
              <a:t>Blockchain Demo – Quality Attributes and Architecture &amp;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76A71A-6C6D-184C-9BD9-FABBF45AA710}"/>
              </a:ext>
            </a:extLst>
          </p:cNvPr>
          <p:cNvSpPr/>
          <p:nvPr/>
        </p:nvSpPr>
        <p:spPr bwMode="auto">
          <a:xfrm>
            <a:off x="4343400" y="1524000"/>
            <a:ext cx="5715000" cy="480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777356-6BAE-3846-9174-D3F821B566C4}"/>
              </a:ext>
            </a:extLst>
          </p:cNvPr>
          <p:cNvSpPr txBox="1"/>
          <p:nvPr/>
        </p:nvSpPr>
        <p:spPr>
          <a:xfrm>
            <a:off x="6501208" y="1551800"/>
            <a:ext cx="145424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FD5BE-F3CF-5748-AEE0-23C05FA255B0}"/>
              </a:ext>
            </a:extLst>
          </p:cNvPr>
          <p:cNvSpPr/>
          <p:nvPr/>
        </p:nvSpPr>
        <p:spPr bwMode="auto">
          <a:xfrm>
            <a:off x="7924801" y="200700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272A6F-A566-0E4C-A4B2-A230B5C326A2}"/>
              </a:ext>
            </a:extLst>
          </p:cNvPr>
          <p:cNvSpPr txBox="1"/>
          <p:nvPr/>
        </p:nvSpPr>
        <p:spPr>
          <a:xfrm>
            <a:off x="7995984" y="1991380"/>
            <a:ext cx="1138453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Blockchain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UI Pod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D84DA-3E17-184F-8322-B9ACFA5A25D0}"/>
              </a:ext>
            </a:extLst>
          </p:cNvPr>
          <p:cNvSpPr/>
          <p:nvPr/>
        </p:nvSpPr>
        <p:spPr bwMode="auto">
          <a:xfrm>
            <a:off x="7924801" y="2817157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2E3E83-BF44-4D40-A777-D49BFA6AFD6E}"/>
              </a:ext>
            </a:extLst>
          </p:cNvPr>
          <p:cNvSpPr txBox="1"/>
          <p:nvPr/>
        </p:nvSpPr>
        <p:spPr>
          <a:xfrm>
            <a:off x="7836488" y="2923645"/>
            <a:ext cx="1457450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GoLang</a:t>
            </a:r>
            <a:r>
              <a:rPr lang="en-US" sz="1400" dirty="0">
                <a:solidFill>
                  <a:srgbClr val="FFFF00"/>
                </a:solidFill>
              </a:rPr>
              <a:t>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E4D08D-F9D1-DC46-9328-CE9F05DEDF79}"/>
              </a:ext>
            </a:extLst>
          </p:cNvPr>
          <p:cNvSpPr/>
          <p:nvPr/>
        </p:nvSpPr>
        <p:spPr bwMode="auto">
          <a:xfrm>
            <a:off x="7915657" y="362731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33C5A5-86E3-B146-830E-AC4E9CDC9836}"/>
              </a:ext>
            </a:extLst>
          </p:cNvPr>
          <p:cNvSpPr txBox="1"/>
          <p:nvPr/>
        </p:nvSpPr>
        <p:spPr>
          <a:xfrm>
            <a:off x="7905090" y="3733801"/>
            <a:ext cx="1301958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NODE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5E3466-080C-0648-BB2E-11E3EAD72452}"/>
              </a:ext>
            </a:extLst>
          </p:cNvPr>
          <p:cNvSpPr/>
          <p:nvPr/>
        </p:nvSpPr>
        <p:spPr bwMode="auto">
          <a:xfrm>
            <a:off x="7906513" y="4437467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16D358-CAF8-9641-A3C3-0F626D20B0D5}"/>
              </a:ext>
            </a:extLst>
          </p:cNvPr>
          <p:cNvSpPr txBox="1"/>
          <p:nvPr/>
        </p:nvSpPr>
        <p:spPr>
          <a:xfrm>
            <a:off x="7902359" y="4543956"/>
            <a:ext cx="1289135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Kotlin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76A63B-1D2E-DC46-A5DC-8041550D2B6D}"/>
              </a:ext>
            </a:extLst>
          </p:cNvPr>
          <p:cNvSpPr/>
          <p:nvPr/>
        </p:nvSpPr>
        <p:spPr bwMode="auto">
          <a:xfrm>
            <a:off x="7897369" y="5247623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5EA981-6C09-9A4A-BAD6-16086D1F92F8}"/>
              </a:ext>
            </a:extLst>
          </p:cNvPr>
          <p:cNvSpPr txBox="1"/>
          <p:nvPr/>
        </p:nvSpPr>
        <p:spPr>
          <a:xfrm>
            <a:off x="7902029" y="5354110"/>
            <a:ext cx="1271502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RUST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C22B13-89C1-8C48-8FC9-2F64EB723B6A}"/>
              </a:ext>
            </a:extLst>
          </p:cNvPr>
          <p:cNvSpPr/>
          <p:nvPr/>
        </p:nvSpPr>
        <p:spPr bwMode="auto">
          <a:xfrm>
            <a:off x="6372028" y="205740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EA9406-53B7-E64D-995E-7F0CC7E811CE}"/>
              </a:ext>
            </a:extLst>
          </p:cNvPr>
          <p:cNvSpPr txBox="1"/>
          <p:nvPr/>
        </p:nvSpPr>
        <p:spPr>
          <a:xfrm>
            <a:off x="6443212" y="2163889"/>
            <a:ext cx="1138453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Blockchain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UI Service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91FD88-6B37-5647-A307-7438DDF0BCD0}"/>
              </a:ext>
            </a:extLst>
          </p:cNvPr>
          <p:cNvSpPr/>
          <p:nvPr/>
        </p:nvSpPr>
        <p:spPr bwMode="auto">
          <a:xfrm>
            <a:off x="6372028" y="2867556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38342C-A92C-A24B-907A-563114DFA29D}"/>
              </a:ext>
            </a:extLst>
          </p:cNvPr>
          <p:cNvSpPr txBox="1"/>
          <p:nvPr/>
        </p:nvSpPr>
        <p:spPr>
          <a:xfrm>
            <a:off x="6283716" y="2974044"/>
            <a:ext cx="1457450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GoLang</a:t>
            </a:r>
            <a:r>
              <a:rPr lang="en-US" sz="1400" dirty="0">
                <a:solidFill>
                  <a:srgbClr val="FFFF00"/>
                </a:solidFill>
              </a:rPr>
              <a:t>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BD632A-9BFF-0D40-A176-52651CB5672B}"/>
              </a:ext>
            </a:extLst>
          </p:cNvPr>
          <p:cNvSpPr/>
          <p:nvPr/>
        </p:nvSpPr>
        <p:spPr bwMode="auto">
          <a:xfrm>
            <a:off x="6362884" y="3677711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79A51B-2D62-9A4E-8FD3-7B9E828AE422}"/>
              </a:ext>
            </a:extLst>
          </p:cNvPr>
          <p:cNvSpPr txBox="1"/>
          <p:nvPr/>
        </p:nvSpPr>
        <p:spPr>
          <a:xfrm>
            <a:off x="6352318" y="3784200"/>
            <a:ext cx="1301958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NODE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601CF5-5C20-EE46-8BB1-2A6EB3540128}"/>
              </a:ext>
            </a:extLst>
          </p:cNvPr>
          <p:cNvSpPr/>
          <p:nvPr/>
        </p:nvSpPr>
        <p:spPr bwMode="auto">
          <a:xfrm>
            <a:off x="6353740" y="4487866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C4F568-A407-804B-BB95-46392711185E}"/>
              </a:ext>
            </a:extLst>
          </p:cNvPr>
          <p:cNvSpPr txBox="1"/>
          <p:nvPr/>
        </p:nvSpPr>
        <p:spPr>
          <a:xfrm>
            <a:off x="6349586" y="4594355"/>
            <a:ext cx="1289135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Kotlin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539CCD-A4EF-9349-AD60-8117D99207C7}"/>
              </a:ext>
            </a:extLst>
          </p:cNvPr>
          <p:cNvSpPr/>
          <p:nvPr/>
        </p:nvSpPr>
        <p:spPr bwMode="auto">
          <a:xfrm>
            <a:off x="6344596" y="529802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4CBBDA-2667-C54C-8C0A-F403B4969151}"/>
              </a:ext>
            </a:extLst>
          </p:cNvPr>
          <p:cNvSpPr txBox="1"/>
          <p:nvPr/>
        </p:nvSpPr>
        <p:spPr>
          <a:xfrm>
            <a:off x="6349257" y="5404509"/>
            <a:ext cx="1271502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RUST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CCB767-011E-E740-9C0E-3280F2BA008F}"/>
              </a:ext>
            </a:extLst>
          </p:cNvPr>
          <p:cNvCxnSpPr>
            <a:stCxn id="23" idx="3"/>
            <a:endCxn id="13" idx="1"/>
          </p:cNvCxnSpPr>
          <p:nvPr/>
        </p:nvCxnSpPr>
        <p:spPr bwMode="auto">
          <a:xfrm flipV="1">
            <a:off x="7625124" y="2375102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1D526B0-BA23-A448-BA7B-B04C9F94A7DB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 bwMode="auto">
          <a:xfrm flipV="1">
            <a:off x="7654276" y="3995412"/>
            <a:ext cx="261381" cy="29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1839D17-B1BC-3245-A530-A92A7FB1E0F5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 bwMode="auto">
          <a:xfrm flipV="1">
            <a:off x="7606836" y="4805567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EB8E615-3028-344C-BB59-E0F32659FF1F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 bwMode="auto">
          <a:xfrm flipV="1">
            <a:off x="7597692" y="5615723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7ED7A8-B41E-8741-82E1-D72BE3472304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 flipV="1">
            <a:off x="7523667" y="3164256"/>
            <a:ext cx="312821" cy="112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742911A-8812-274B-A191-B6AEF43F85EE}"/>
              </a:ext>
            </a:extLst>
          </p:cNvPr>
          <p:cNvSpPr/>
          <p:nvPr/>
        </p:nvSpPr>
        <p:spPr bwMode="auto">
          <a:xfrm rot="16200000">
            <a:off x="2815796" y="3816767"/>
            <a:ext cx="3973658" cy="461246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6FD5EC-B9DF-764E-87E2-A72E77AF9227}"/>
              </a:ext>
            </a:extLst>
          </p:cNvPr>
          <p:cNvSpPr txBox="1"/>
          <p:nvPr/>
        </p:nvSpPr>
        <p:spPr>
          <a:xfrm rot="16200000">
            <a:off x="2880311" y="3900567"/>
            <a:ext cx="3973658" cy="287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HA Proxy Ingress Controller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C6C612-BFC5-B945-8A01-F97B546D1546}"/>
              </a:ext>
            </a:extLst>
          </p:cNvPr>
          <p:cNvCxnSpPr>
            <a:cxnSpLocks/>
            <a:stCxn id="52" idx="2"/>
            <a:endCxn id="23" idx="1"/>
          </p:cNvCxnSpPr>
          <p:nvPr/>
        </p:nvCxnSpPr>
        <p:spPr bwMode="auto">
          <a:xfrm flipV="1">
            <a:off x="5033248" y="2425500"/>
            <a:ext cx="1338780" cy="16218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CCBF9B-B13E-354D-B2DF-691BB302D117}"/>
              </a:ext>
            </a:extLst>
          </p:cNvPr>
          <p:cNvCxnSpPr>
            <a:cxnSpLocks/>
            <a:stCxn id="52" idx="2"/>
            <a:endCxn id="26" idx="1"/>
          </p:cNvCxnSpPr>
          <p:nvPr/>
        </p:nvCxnSpPr>
        <p:spPr bwMode="auto">
          <a:xfrm flipV="1">
            <a:off x="5033248" y="3214655"/>
            <a:ext cx="1250468" cy="8327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3D1D9C2-AB32-B54D-8906-51F29AF0D8C0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>
            <a:off x="5010802" y="4044229"/>
            <a:ext cx="1337578" cy="15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5F9C390-1043-124D-AEC5-195E5CE5DFE4}"/>
              </a:ext>
            </a:extLst>
          </p:cNvPr>
          <p:cNvCxnSpPr>
            <a:cxnSpLocks/>
            <a:stCxn id="53" idx="2"/>
            <a:endCxn id="29" idx="1"/>
          </p:cNvCxnSpPr>
          <p:nvPr/>
        </p:nvCxnSpPr>
        <p:spPr bwMode="auto">
          <a:xfrm>
            <a:off x="5010802" y="4044229"/>
            <a:ext cx="1342938" cy="8117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B354DAF-FACE-B445-A444-E21CC7BD15C8}"/>
              </a:ext>
            </a:extLst>
          </p:cNvPr>
          <p:cNvCxnSpPr>
            <a:cxnSpLocks/>
          </p:cNvCxnSpPr>
          <p:nvPr/>
        </p:nvCxnSpPr>
        <p:spPr bwMode="auto">
          <a:xfrm>
            <a:off x="5021030" y="4044229"/>
            <a:ext cx="1332711" cy="811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842D8AD-F2A9-E94F-B967-9F00BE0AE328}"/>
              </a:ext>
            </a:extLst>
          </p:cNvPr>
          <p:cNvCxnSpPr>
            <a:cxnSpLocks/>
          </p:cNvCxnSpPr>
          <p:nvPr/>
        </p:nvCxnSpPr>
        <p:spPr bwMode="auto">
          <a:xfrm>
            <a:off x="5021030" y="4044229"/>
            <a:ext cx="1332711" cy="811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8D2F35-ECCE-4046-A510-92E356F19B95}"/>
              </a:ext>
            </a:extLst>
          </p:cNvPr>
          <p:cNvCxnSpPr>
            <a:cxnSpLocks/>
            <a:stCxn id="53" idx="2"/>
            <a:endCxn id="31" idx="1"/>
          </p:cNvCxnSpPr>
          <p:nvPr/>
        </p:nvCxnSpPr>
        <p:spPr bwMode="auto">
          <a:xfrm>
            <a:off x="5010802" y="4044229"/>
            <a:ext cx="1333794" cy="16218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2DE53C60-F910-F04D-B472-8D63B05DDABB}"/>
              </a:ext>
            </a:extLst>
          </p:cNvPr>
          <p:cNvSpPr/>
          <p:nvPr/>
        </p:nvSpPr>
        <p:spPr bwMode="auto">
          <a:xfrm>
            <a:off x="1759810" y="3204045"/>
            <a:ext cx="1782785" cy="146863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2BF81E-6065-E94E-8F6C-96DAF475FCE2}"/>
              </a:ext>
            </a:extLst>
          </p:cNvPr>
          <p:cNvSpPr txBox="1"/>
          <p:nvPr/>
        </p:nvSpPr>
        <p:spPr>
          <a:xfrm>
            <a:off x="2009840" y="3661633"/>
            <a:ext cx="110799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98DE1AC-5EB2-0648-BD91-1EEE2D64F6A1}"/>
              </a:ext>
            </a:extLst>
          </p:cNvPr>
          <p:cNvCxnSpPr>
            <a:cxnSpLocks/>
            <a:stCxn id="71" idx="3"/>
          </p:cNvCxnSpPr>
          <p:nvPr/>
        </p:nvCxnSpPr>
        <p:spPr bwMode="auto">
          <a:xfrm>
            <a:off x="3542595" y="3938363"/>
            <a:ext cx="1024045" cy="105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A77F555-6A6B-BE45-A14B-FC5642D2B711}"/>
              </a:ext>
            </a:extLst>
          </p:cNvPr>
          <p:cNvSpPr/>
          <p:nvPr/>
        </p:nvSpPr>
        <p:spPr bwMode="auto">
          <a:xfrm>
            <a:off x="7906513" y="2492887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1ADDDD2-2652-D242-B3CA-C6FDE65F7968}"/>
              </a:ext>
            </a:extLst>
          </p:cNvPr>
          <p:cNvSpPr/>
          <p:nvPr/>
        </p:nvSpPr>
        <p:spPr bwMode="auto">
          <a:xfrm>
            <a:off x="7915657" y="3340394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5831D8F-42B4-4748-9D44-C611AF4D03DD}"/>
              </a:ext>
            </a:extLst>
          </p:cNvPr>
          <p:cNvSpPr/>
          <p:nvPr/>
        </p:nvSpPr>
        <p:spPr bwMode="auto">
          <a:xfrm>
            <a:off x="7924801" y="4187903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2925295-4A4D-7440-8027-0F87BABEC038}"/>
              </a:ext>
            </a:extLst>
          </p:cNvPr>
          <p:cNvSpPr/>
          <p:nvPr/>
        </p:nvSpPr>
        <p:spPr bwMode="auto">
          <a:xfrm>
            <a:off x="7906513" y="4959202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B0919D-E138-074A-B34E-8E498B7511A3}"/>
              </a:ext>
            </a:extLst>
          </p:cNvPr>
          <p:cNvSpPr/>
          <p:nvPr/>
        </p:nvSpPr>
        <p:spPr bwMode="auto">
          <a:xfrm>
            <a:off x="7902184" y="5812306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475149" name="TextBox 475148">
            <a:extLst>
              <a:ext uri="{FF2B5EF4-FFF2-40B4-BE49-F238E27FC236}">
                <a16:creationId xmlns:a16="http://schemas.microsoft.com/office/drawing/2014/main" id="{A15A670A-8311-E547-B3DF-FC70AF225228}"/>
              </a:ext>
            </a:extLst>
          </p:cNvPr>
          <p:cNvSpPr txBox="1"/>
          <p:nvPr/>
        </p:nvSpPr>
        <p:spPr>
          <a:xfrm rot="16200000">
            <a:off x="2941884" y="2667890"/>
            <a:ext cx="1992853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Localhost:30133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6D99E57-3267-8347-B60F-024ECE678D31}"/>
              </a:ext>
            </a:extLst>
          </p:cNvPr>
          <p:cNvSpPr txBox="1"/>
          <p:nvPr/>
        </p:nvSpPr>
        <p:spPr>
          <a:xfrm rot="19775140">
            <a:off x="5515055" y="3196732"/>
            <a:ext cx="760144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/go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DD5BC3-23AF-EF4A-A89C-952DEF1B9A39}"/>
              </a:ext>
            </a:extLst>
          </p:cNvPr>
          <p:cNvSpPr txBox="1"/>
          <p:nvPr/>
        </p:nvSpPr>
        <p:spPr>
          <a:xfrm rot="18973988">
            <a:off x="5512235" y="2830382"/>
            <a:ext cx="234360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8CF6E3C-6A83-9E4C-9EEE-843AF8FB18BE}"/>
              </a:ext>
            </a:extLst>
          </p:cNvPr>
          <p:cNvSpPr txBox="1"/>
          <p:nvPr/>
        </p:nvSpPr>
        <p:spPr>
          <a:xfrm>
            <a:off x="5394341" y="3729334"/>
            <a:ext cx="968535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/node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689F164-1F4E-0B47-83A7-B76048750A9E}"/>
              </a:ext>
            </a:extLst>
          </p:cNvPr>
          <p:cNvSpPr txBox="1"/>
          <p:nvPr/>
        </p:nvSpPr>
        <p:spPr>
          <a:xfrm rot="1946299">
            <a:off x="5324817" y="4242049"/>
            <a:ext cx="1018227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</a:t>
            </a:r>
            <a:r>
              <a:rPr lang="en-US" sz="1400" dirty="0" err="1"/>
              <a:t>kotlin</a:t>
            </a:r>
            <a:endParaRPr lang="en-US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1B0D0B-8F3F-014A-AFF4-47AFB6EADDCF}"/>
              </a:ext>
            </a:extLst>
          </p:cNvPr>
          <p:cNvSpPr txBox="1"/>
          <p:nvPr/>
        </p:nvSpPr>
        <p:spPr>
          <a:xfrm rot="2537272">
            <a:off x="5396397" y="4687104"/>
            <a:ext cx="880369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/rust</a:t>
            </a:r>
          </a:p>
        </p:txBody>
      </p:sp>
    </p:spTree>
    <p:extLst>
      <p:ext uri="{BB962C8B-B14F-4D97-AF65-F5344CB8AC3E}">
        <p14:creationId xmlns:p14="http://schemas.microsoft.com/office/powerpoint/2010/main" val="958389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8011"/>
      </a:dk2>
      <a:lt2>
        <a:srgbClr val="DD0806"/>
      </a:lt2>
      <a:accent1>
        <a:srgbClr val="0000D4"/>
      </a:accent1>
      <a:accent2>
        <a:srgbClr val="02ABEA"/>
      </a:accent2>
      <a:accent3>
        <a:srgbClr val="FFFFFF"/>
      </a:accent3>
      <a:accent4>
        <a:srgbClr val="000000"/>
      </a:accent4>
      <a:accent5>
        <a:srgbClr val="AAAAE6"/>
      </a:accent5>
      <a:accent6>
        <a:srgbClr val="029BD4"/>
      </a:accent6>
      <a:hlink>
        <a:srgbClr val="F20884"/>
      </a:hlink>
      <a:folHlink>
        <a:srgbClr val="FCF30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8011"/>
      </a:dk2>
      <a:lt2>
        <a:srgbClr val="DD0806"/>
      </a:lt2>
      <a:accent1>
        <a:srgbClr val="0000D4"/>
      </a:accent1>
      <a:accent2>
        <a:srgbClr val="02ABEA"/>
      </a:accent2>
      <a:accent3>
        <a:srgbClr val="FFFFFF"/>
      </a:accent3>
      <a:accent4>
        <a:srgbClr val="000000"/>
      </a:accent4>
      <a:accent5>
        <a:srgbClr val="AAAAE6"/>
      </a:accent5>
      <a:accent6>
        <a:srgbClr val="029BD4"/>
      </a:accent6>
      <a:hlink>
        <a:srgbClr val="F20884"/>
      </a:hlink>
      <a:folHlink>
        <a:srgbClr val="FCF30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37969</TotalTime>
  <Words>4322</Words>
  <Application>Microsoft Macintosh PowerPoint</Application>
  <PresentationFormat>Widescreen</PresentationFormat>
  <Paragraphs>705</Paragraphs>
  <Slides>70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Arial</vt:lpstr>
      <vt:lpstr>Comic Sans MS</vt:lpstr>
      <vt:lpstr>Helvetica</vt:lpstr>
      <vt:lpstr>Noto serif</vt:lpstr>
      <vt:lpstr>Tahoma</vt:lpstr>
      <vt:lpstr>Times</vt:lpstr>
      <vt:lpstr>Verdana</vt:lpstr>
      <vt:lpstr>Wingdings</vt:lpstr>
      <vt:lpstr>Office Theme</vt:lpstr>
      <vt:lpstr>SE 577 Software Architecture   Architectural Styles  </vt:lpstr>
      <vt:lpstr>Acknowledgement</vt:lpstr>
      <vt:lpstr>Software Architecture - Ingredients</vt:lpstr>
      <vt:lpstr>Architecture as an Algorithm</vt:lpstr>
      <vt:lpstr>We can also look at this non- hierarchical… The relation between the architecture and design spaces</vt:lpstr>
      <vt:lpstr>Architecture has a broader scope than design</vt:lpstr>
      <vt:lpstr>System Quality Attributes</vt:lpstr>
      <vt:lpstr>System Quality Attributes</vt:lpstr>
      <vt:lpstr>Blockchain Demo – Quality Attributes and Architecture &amp; Design</vt:lpstr>
      <vt:lpstr>The structure of the source code should not be determined arbitrarily </vt:lpstr>
      <vt:lpstr>Starting with understanding the structure of the system</vt:lpstr>
      <vt:lpstr>Back to Architecture Basics</vt:lpstr>
      <vt:lpstr>DRAFT – Types of Architects</vt:lpstr>
      <vt:lpstr>Architecture and Design Patterns</vt:lpstr>
      <vt:lpstr>Software Architecture Landscape</vt:lpstr>
      <vt:lpstr>Remember every system has an architecture – Our first architecture pattern</vt:lpstr>
      <vt:lpstr>Another Architecture Pattern – this one a little more realistic</vt:lpstr>
      <vt:lpstr>Another Architecture Pattern – this one a little more realistic</vt:lpstr>
      <vt:lpstr>Pipe and Filter is very useful in the real world</vt:lpstr>
      <vt:lpstr>Pipe-and-Filter used as at scale data pipelines </vt:lpstr>
      <vt:lpstr>Pipe-and-Filter – Functional Programming</vt:lpstr>
      <vt:lpstr>An example of an architecture “style” – MVC (Model/View/Controller)</vt:lpstr>
      <vt:lpstr>Sidebar – Architecture Style versus Architecture Pattern?</vt:lpstr>
      <vt:lpstr>Architecture Styles</vt:lpstr>
      <vt:lpstr>Architecture decisions and design principles also influence the system structure</vt:lpstr>
      <vt:lpstr>Architecture principal example</vt:lpstr>
      <vt:lpstr>Another architecture principal example…</vt:lpstr>
      <vt:lpstr>Design principles can impact many platform and technology aspects</vt:lpstr>
      <vt:lpstr>Back to Architecture</vt:lpstr>
      <vt:lpstr>Layered Style</vt:lpstr>
      <vt:lpstr>Layered Style</vt:lpstr>
      <vt:lpstr>Pipe and Filter</vt:lpstr>
      <vt:lpstr>Pipe and Filter</vt:lpstr>
      <vt:lpstr>Microkernel Architecture Style</vt:lpstr>
      <vt:lpstr>Microkernel Architecture Style - Examples</vt:lpstr>
      <vt:lpstr>Event Architectures – Event Notification</vt:lpstr>
      <vt:lpstr>Event and Streaming Architectures</vt:lpstr>
      <vt:lpstr>Event – Event Carried State Transfer</vt:lpstr>
      <vt:lpstr>Event – Command Query Responsibility Separation</vt:lpstr>
      <vt:lpstr>Service Oriented Architecture Style</vt:lpstr>
      <vt:lpstr>Service Based Style</vt:lpstr>
      <vt:lpstr>Service Based Style - Example</vt:lpstr>
      <vt:lpstr>Microservice Architecture</vt:lpstr>
      <vt:lpstr>Space-Based Architecture (aka Cloud)</vt:lpstr>
      <vt:lpstr>Space-Based Architecture– Key Components</vt:lpstr>
      <vt:lpstr>Space-Based Architecture– Example: Kubernetes</vt:lpstr>
      <vt:lpstr>Space-Based Architecture–  Example: Service Mesh on Kubernetes</vt:lpstr>
      <vt:lpstr>Architecture is a design activity</vt:lpstr>
      <vt:lpstr>Why is design so hard…</vt:lpstr>
      <vt:lpstr>The Process of Design </vt:lpstr>
      <vt:lpstr>Design as a series of decisions </vt:lpstr>
      <vt:lpstr>Design space</vt:lpstr>
      <vt:lpstr>UML diagram of system parts and their relationships</vt:lpstr>
      <vt:lpstr>Principles Leading to Good Design </vt:lpstr>
      <vt:lpstr>Design Principle 1: Divide and conquer </vt:lpstr>
      <vt:lpstr>Ways of dividing things up to manage complexity</vt:lpstr>
      <vt:lpstr>Design Principle 2: Increase cohesion where possible </vt:lpstr>
      <vt:lpstr>Design Principle 2: Increase cohesion where possible </vt:lpstr>
      <vt:lpstr>Design Principle 3: Reduce coupling where possible </vt:lpstr>
      <vt:lpstr>Design Principle 2: Reduce coupling where possible – Code Level Things </vt:lpstr>
      <vt:lpstr>Design Principle 2: Reduce coupling where possible – Architecture Things</vt:lpstr>
      <vt:lpstr>Design Principle 2: Reduce coupling where possible – Architecture Things</vt:lpstr>
      <vt:lpstr>Design Principle 4: Increase abstraction</vt:lpstr>
      <vt:lpstr>Design Principle 5: Increase reusability where possible</vt:lpstr>
      <vt:lpstr>Design Principle 6: Reuse where possible</vt:lpstr>
      <vt:lpstr>Design Principle 7: Design for flexibility </vt:lpstr>
      <vt:lpstr>Design Principle 8: Anticipate obsolescence </vt:lpstr>
      <vt:lpstr>Design Principle 9: Design for Portability </vt:lpstr>
      <vt:lpstr>Design Principle 10: Design for Testability </vt:lpstr>
      <vt:lpstr>Design Principle 11: Design defensively</vt:lpstr>
    </vt:vector>
  </TitlesOfParts>
  <Company>Drexel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SE-320: Software Verification &amp; Validation</dc:title>
  <dc:creator>Filippos I. Vokolos</dc:creator>
  <cp:lastModifiedBy>Brian Mitchell</cp:lastModifiedBy>
  <cp:revision>818</cp:revision>
  <cp:lastPrinted>2022-04-16T18:39:41Z</cp:lastPrinted>
  <dcterms:created xsi:type="dcterms:W3CDTF">2000-03-07T00:57:40Z</dcterms:created>
  <dcterms:modified xsi:type="dcterms:W3CDTF">2022-05-04T23:49:02Z</dcterms:modified>
</cp:coreProperties>
</file>